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1"/>
  </p:sldMasterIdLst>
  <p:notesMasterIdLst>
    <p:notesMasterId r:id="rId22"/>
  </p:notesMasterIdLst>
  <p:sldIdLst>
    <p:sldId id="268" r:id="rId2"/>
    <p:sldId id="274" r:id="rId3"/>
    <p:sldId id="282" r:id="rId4"/>
    <p:sldId id="276" r:id="rId5"/>
    <p:sldId id="281" r:id="rId6"/>
    <p:sldId id="279" r:id="rId7"/>
    <p:sldId id="292" r:id="rId8"/>
    <p:sldId id="271" r:id="rId9"/>
    <p:sldId id="277" r:id="rId10"/>
    <p:sldId id="273" r:id="rId11"/>
    <p:sldId id="286" r:id="rId12"/>
    <p:sldId id="280" r:id="rId13"/>
    <p:sldId id="289" r:id="rId14"/>
    <p:sldId id="283" r:id="rId15"/>
    <p:sldId id="284" r:id="rId16"/>
    <p:sldId id="285" r:id="rId17"/>
    <p:sldId id="290" r:id="rId18"/>
    <p:sldId id="278" r:id="rId19"/>
    <p:sldId id="291" r:id="rId20"/>
    <p:sldId id="28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20"/>
    <p:restoredTop sz="96373"/>
  </p:normalViewPr>
  <p:slideViewPr>
    <p:cSldViewPr snapToGrid="0" snapToObjects="1">
      <p:cViewPr varScale="1">
        <p:scale>
          <a:sx n="130" d="100"/>
          <a:sy n="130" d="100"/>
        </p:scale>
        <p:origin x="5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74DB9E-9BFF-4898-ABF4-61E65501F069}"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091EA2A-D672-4063-9215-379A6CABC12F}">
      <dgm:prSet/>
      <dgm:spPr/>
      <dgm:t>
        <a:bodyPr/>
        <a:lstStyle/>
        <a:p>
          <a:pPr>
            <a:defRPr cap="all"/>
          </a:pPr>
          <a:r>
            <a:rPr lang="en-US"/>
            <a:t>We ideally want to meet our original estimates for the year of 2 Million </a:t>
          </a:r>
        </a:p>
      </dgm:t>
    </dgm:pt>
    <dgm:pt modelId="{26BBFF47-E630-4507-8B0F-11F0EC54A3C2}" type="parTrans" cxnId="{F02922F8-24D7-431E-86B2-2DA903D7B9EE}">
      <dgm:prSet/>
      <dgm:spPr/>
      <dgm:t>
        <a:bodyPr/>
        <a:lstStyle/>
        <a:p>
          <a:endParaRPr lang="en-US"/>
        </a:p>
      </dgm:t>
    </dgm:pt>
    <dgm:pt modelId="{7882987C-D6C0-4C96-9E1A-66287BAB27CE}" type="sibTrans" cxnId="{F02922F8-24D7-431E-86B2-2DA903D7B9EE}">
      <dgm:prSet/>
      <dgm:spPr/>
      <dgm:t>
        <a:bodyPr/>
        <a:lstStyle/>
        <a:p>
          <a:endParaRPr lang="en-US"/>
        </a:p>
      </dgm:t>
    </dgm:pt>
    <dgm:pt modelId="{FE48C8BE-2577-45BA-9BE9-6704C9AA7D6B}">
      <dgm:prSet/>
      <dgm:spPr/>
      <dgm:t>
        <a:bodyPr/>
        <a:lstStyle/>
        <a:p>
          <a:pPr>
            <a:defRPr cap="all"/>
          </a:pPr>
          <a:r>
            <a:rPr lang="en-US"/>
            <a:t>Target is to save around 1.5 million for the rest of the year</a:t>
          </a:r>
        </a:p>
      </dgm:t>
    </dgm:pt>
    <dgm:pt modelId="{CED36252-E968-42B2-A5F4-96A771A9EC22}" type="parTrans" cxnId="{390768D6-0056-4E80-9BDB-7ACC75919CD3}">
      <dgm:prSet/>
      <dgm:spPr/>
      <dgm:t>
        <a:bodyPr/>
        <a:lstStyle/>
        <a:p>
          <a:endParaRPr lang="en-US"/>
        </a:p>
      </dgm:t>
    </dgm:pt>
    <dgm:pt modelId="{7B54D415-24D8-4D77-842F-B24BB5DC8C61}" type="sibTrans" cxnId="{390768D6-0056-4E80-9BDB-7ACC75919CD3}">
      <dgm:prSet/>
      <dgm:spPr/>
      <dgm:t>
        <a:bodyPr/>
        <a:lstStyle/>
        <a:p>
          <a:endParaRPr lang="en-US"/>
        </a:p>
      </dgm:t>
    </dgm:pt>
    <dgm:pt modelId="{75D48386-2782-4B9C-B021-AC3B3653025B}">
      <dgm:prSet/>
      <dgm:spPr/>
      <dgm:t>
        <a:bodyPr/>
        <a:lstStyle/>
        <a:p>
          <a:pPr>
            <a:defRPr cap="all"/>
          </a:pPr>
          <a:r>
            <a:rPr lang="en-US" dirty="0"/>
            <a:t>Need to achieve Weekly Target per week cost of $37800</a:t>
          </a:r>
        </a:p>
      </dgm:t>
    </dgm:pt>
    <dgm:pt modelId="{3378620D-D925-4ED1-B081-E25B495F6B88}" type="parTrans" cxnId="{B1CA9858-283C-4D02-8398-9C674472FEF3}">
      <dgm:prSet/>
      <dgm:spPr/>
      <dgm:t>
        <a:bodyPr/>
        <a:lstStyle/>
        <a:p>
          <a:endParaRPr lang="en-US"/>
        </a:p>
      </dgm:t>
    </dgm:pt>
    <dgm:pt modelId="{10F97BA2-0CFB-4AC1-BC4B-C0BF5CAC8AB3}" type="sibTrans" cxnId="{B1CA9858-283C-4D02-8398-9C674472FEF3}">
      <dgm:prSet/>
      <dgm:spPr/>
      <dgm:t>
        <a:bodyPr/>
        <a:lstStyle/>
        <a:p>
          <a:endParaRPr lang="en-US"/>
        </a:p>
      </dgm:t>
    </dgm:pt>
    <dgm:pt modelId="{D52D4EE6-82AC-4103-84ED-B208C32EFCD0}" type="pres">
      <dgm:prSet presAssocID="{7574DB9E-9BFF-4898-ABF4-61E65501F069}" presName="root" presStyleCnt="0">
        <dgm:presLayoutVars>
          <dgm:dir/>
          <dgm:resizeHandles val="exact"/>
        </dgm:presLayoutVars>
      </dgm:prSet>
      <dgm:spPr/>
    </dgm:pt>
    <dgm:pt modelId="{E894D4EC-351C-45A8-8148-DAB49EBBF6C5}" type="pres">
      <dgm:prSet presAssocID="{B091EA2A-D672-4063-9215-379A6CABC12F}" presName="compNode" presStyleCnt="0"/>
      <dgm:spPr/>
    </dgm:pt>
    <dgm:pt modelId="{9D5DF685-3855-404E-A5AF-EB6F4E4AE310}" type="pres">
      <dgm:prSet presAssocID="{B091EA2A-D672-4063-9215-379A6CABC12F}" presName="iconBgRect" presStyleLbl="bgShp" presStyleIdx="0" presStyleCnt="3"/>
      <dgm:spPr/>
    </dgm:pt>
    <dgm:pt modelId="{30986A96-253F-4951-9939-9D1B92FD02E1}" type="pres">
      <dgm:prSet presAssocID="{B091EA2A-D672-4063-9215-379A6CABC12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F775A880-DE21-45FF-BA71-03F30941F08C}" type="pres">
      <dgm:prSet presAssocID="{B091EA2A-D672-4063-9215-379A6CABC12F}" presName="spaceRect" presStyleCnt="0"/>
      <dgm:spPr/>
    </dgm:pt>
    <dgm:pt modelId="{592CA822-E6BA-46D8-BDD1-2142694BB8D1}" type="pres">
      <dgm:prSet presAssocID="{B091EA2A-D672-4063-9215-379A6CABC12F}" presName="textRect" presStyleLbl="revTx" presStyleIdx="0" presStyleCnt="3">
        <dgm:presLayoutVars>
          <dgm:chMax val="1"/>
          <dgm:chPref val="1"/>
        </dgm:presLayoutVars>
      </dgm:prSet>
      <dgm:spPr/>
    </dgm:pt>
    <dgm:pt modelId="{48C6228D-7875-4FB6-8D45-F2A4BACC6979}" type="pres">
      <dgm:prSet presAssocID="{7882987C-D6C0-4C96-9E1A-66287BAB27CE}" presName="sibTrans" presStyleCnt="0"/>
      <dgm:spPr/>
    </dgm:pt>
    <dgm:pt modelId="{7D7A2477-D6E4-4456-8017-C8EA3A4663C6}" type="pres">
      <dgm:prSet presAssocID="{FE48C8BE-2577-45BA-9BE9-6704C9AA7D6B}" presName="compNode" presStyleCnt="0"/>
      <dgm:spPr/>
    </dgm:pt>
    <dgm:pt modelId="{D66CD78F-C819-4EAE-9EF7-6DD1F5617203}" type="pres">
      <dgm:prSet presAssocID="{FE48C8BE-2577-45BA-9BE9-6704C9AA7D6B}" presName="iconBgRect" presStyleLbl="bgShp" presStyleIdx="1" presStyleCnt="3"/>
      <dgm:spPr/>
    </dgm:pt>
    <dgm:pt modelId="{9A08871C-22EF-4526-BF81-DE7359F231A1}" type="pres">
      <dgm:prSet presAssocID="{FE48C8BE-2577-45BA-9BE9-6704C9AA7D6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C5F4C4CC-9F9A-4B5A-8E12-695B8803F1D4}" type="pres">
      <dgm:prSet presAssocID="{FE48C8BE-2577-45BA-9BE9-6704C9AA7D6B}" presName="spaceRect" presStyleCnt="0"/>
      <dgm:spPr/>
    </dgm:pt>
    <dgm:pt modelId="{8BC468F1-44CC-4BFC-96F3-9B72D609D370}" type="pres">
      <dgm:prSet presAssocID="{FE48C8BE-2577-45BA-9BE9-6704C9AA7D6B}" presName="textRect" presStyleLbl="revTx" presStyleIdx="1" presStyleCnt="3">
        <dgm:presLayoutVars>
          <dgm:chMax val="1"/>
          <dgm:chPref val="1"/>
        </dgm:presLayoutVars>
      </dgm:prSet>
      <dgm:spPr/>
    </dgm:pt>
    <dgm:pt modelId="{A6814FDC-03DA-483E-AFBB-88C3153E6329}" type="pres">
      <dgm:prSet presAssocID="{7B54D415-24D8-4D77-842F-B24BB5DC8C61}" presName="sibTrans" presStyleCnt="0"/>
      <dgm:spPr/>
    </dgm:pt>
    <dgm:pt modelId="{FDB01ED9-D21A-4265-B4FA-1FAEE5A717AA}" type="pres">
      <dgm:prSet presAssocID="{75D48386-2782-4B9C-B021-AC3B3653025B}" presName="compNode" presStyleCnt="0"/>
      <dgm:spPr/>
    </dgm:pt>
    <dgm:pt modelId="{F90D1941-FF05-4FDA-9363-C8D5DC425D3D}" type="pres">
      <dgm:prSet presAssocID="{75D48386-2782-4B9C-B021-AC3B3653025B}" presName="iconBgRect" presStyleLbl="bgShp" presStyleIdx="2" presStyleCnt="3"/>
      <dgm:spPr/>
    </dgm:pt>
    <dgm:pt modelId="{61DFA560-B561-47B5-9C14-F6E26800C4A6}" type="pres">
      <dgm:prSet presAssocID="{75D48386-2782-4B9C-B021-AC3B365302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ins"/>
        </a:ext>
      </dgm:extLst>
    </dgm:pt>
    <dgm:pt modelId="{D730E986-15B8-47C6-B8A1-8A9DACA978E8}" type="pres">
      <dgm:prSet presAssocID="{75D48386-2782-4B9C-B021-AC3B3653025B}" presName="spaceRect" presStyleCnt="0"/>
      <dgm:spPr/>
    </dgm:pt>
    <dgm:pt modelId="{27954D38-435C-485B-B49E-1D769D3BCEFF}" type="pres">
      <dgm:prSet presAssocID="{75D48386-2782-4B9C-B021-AC3B3653025B}" presName="textRect" presStyleLbl="revTx" presStyleIdx="2" presStyleCnt="3">
        <dgm:presLayoutVars>
          <dgm:chMax val="1"/>
          <dgm:chPref val="1"/>
        </dgm:presLayoutVars>
      </dgm:prSet>
      <dgm:spPr/>
    </dgm:pt>
  </dgm:ptLst>
  <dgm:cxnLst>
    <dgm:cxn modelId="{FF87363C-1C73-E04A-843B-FB93BEADA0A7}" type="presOf" srcId="{FE48C8BE-2577-45BA-9BE9-6704C9AA7D6B}" destId="{8BC468F1-44CC-4BFC-96F3-9B72D609D370}" srcOrd="0" destOrd="0" presId="urn:microsoft.com/office/officeart/2018/5/layout/IconCircleLabelList"/>
    <dgm:cxn modelId="{E278C540-F811-8D4B-9E63-14B858D2BA32}" type="presOf" srcId="{7574DB9E-9BFF-4898-ABF4-61E65501F069}" destId="{D52D4EE6-82AC-4103-84ED-B208C32EFCD0}" srcOrd="0" destOrd="0" presId="urn:microsoft.com/office/officeart/2018/5/layout/IconCircleLabelList"/>
    <dgm:cxn modelId="{B1CA9858-283C-4D02-8398-9C674472FEF3}" srcId="{7574DB9E-9BFF-4898-ABF4-61E65501F069}" destId="{75D48386-2782-4B9C-B021-AC3B3653025B}" srcOrd="2" destOrd="0" parTransId="{3378620D-D925-4ED1-B081-E25B495F6B88}" sibTransId="{10F97BA2-0CFB-4AC1-BC4B-C0BF5CAC8AB3}"/>
    <dgm:cxn modelId="{5CD5A289-CB49-6540-8F69-D41A89685EE1}" type="presOf" srcId="{75D48386-2782-4B9C-B021-AC3B3653025B}" destId="{27954D38-435C-485B-B49E-1D769D3BCEFF}" srcOrd="0" destOrd="0" presId="urn:microsoft.com/office/officeart/2018/5/layout/IconCircleLabelList"/>
    <dgm:cxn modelId="{390768D6-0056-4E80-9BDB-7ACC75919CD3}" srcId="{7574DB9E-9BFF-4898-ABF4-61E65501F069}" destId="{FE48C8BE-2577-45BA-9BE9-6704C9AA7D6B}" srcOrd="1" destOrd="0" parTransId="{CED36252-E968-42B2-A5F4-96A771A9EC22}" sibTransId="{7B54D415-24D8-4D77-842F-B24BB5DC8C61}"/>
    <dgm:cxn modelId="{81D439EE-B20A-914C-9249-BCD293BD70BA}" type="presOf" srcId="{B091EA2A-D672-4063-9215-379A6CABC12F}" destId="{592CA822-E6BA-46D8-BDD1-2142694BB8D1}" srcOrd="0" destOrd="0" presId="urn:microsoft.com/office/officeart/2018/5/layout/IconCircleLabelList"/>
    <dgm:cxn modelId="{F02922F8-24D7-431E-86B2-2DA903D7B9EE}" srcId="{7574DB9E-9BFF-4898-ABF4-61E65501F069}" destId="{B091EA2A-D672-4063-9215-379A6CABC12F}" srcOrd="0" destOrd="0" parTransId="{26BBFF47-E630-4507-8B0F-11F0EC54A3C2}" sibTransId="{7882987C-D6C0-4C96-9E1A-66287BAB27CE}"/>
    <dgm:cxn modelId="{6A696D5D-1FD7-424E-8F64-685CDF88AAB9}" type="presParOf" srcId="{D52D4EE6-82AC-4103-84ED-B208C32EFCD0}" destId="{E894D4EC-351C-45A8-8148-DAB49EBBF6C5}" srcOrd="0" destOrd="0" presId="urn:microsoft.com/office/officeart/2018/5/layout/IconCircleLabelList"/>
    <dgm:cxn modelId="{003F0D9B-A7E6-9444-8EC3-E6C96743C6FE}" type="presParOf" srcId="{E894D4EC-351C-45A8-8148-DAB49EBBF6C5}" destId="{9D5DF685-3855-404E-A5AF-EB6F4E4AE310}" srcOrd="0" destOrd="0" presId="urn:microsoft.com/office/officeart/2018/5/layout/IconCircleLabelList"/>
    <dgm:cxn modelId="{4F0F300B-C474-1548-872C-5D9D284B905F}" type="presParOf" srcId="{E894D4EC-351C-45A8-8148-DAB49EBBF6C5}" destId="{30986A96-253F-4951-9939-9D1B92FD02E1}" srcOrd="1" destOrd="0" presId="urn:microsoft.com/office/officeart/2018/5/layout/IconCircleLabelList"/>
    <dgm:cxn modelId="{DEBDE543-741E-5B45-B2CB-CD064D2279A3}" type="presParOf" srcId="{E894D4EC-351C-45A8-8148-DAB49EBBF6C5}" destId="{F775A880-DE21-45FF-BA71-03F30941F08C}" srcOrd="2" destOrd="0" presId="urn:microsoft.com/office/officeart/2018/5/layout/IconCircleLabelList"/>
    <dgm:cxn modelId="{714C708D-01A3-4B4C-A932-B15C4B912918}" type="presParOf" srcId="{E894D4EC-351C-45A8-8148-DAB49EBBF6C5}" destId="{592CA822-E6BA-46D8-BDD1-2142694BB8D1}" srcOrd="3" destOrd="0" presId="urn:microsoft.com/office/officeart/2018/5/layout/IconCircleLabelList"/>
    <dgm:cxn modelId="{A6955DCD-A327-AC44-B3C2-5254E0EF341D}" type="presParOf" srcId="{D52D4EE6-82AC-4103-84ED-B208C32EFCD0}" destId="{48C6228D-7875-4FB6-8D45-F2A4BACC6979}" srcOrd="1" destOrd="0" presId="urn:microsoft.com/office/officeart/2018/5/layout/IconCircleLabelList"/>
    <dgm:cxn modelId="{DBEBB128-3B37-9543-A734-702ED1B83E4F}" type="presParOf" srcId="{D52D4EE6-82AC-4103-84ED-B208C32EFCD0}" destId="{7D7A2477-D6E4-4456-8017-C8EA3A4663C6}" srcOrd="2" destOrd="0" presId="urn:microsoft.com/office/officeart/2018/5/layout/IconCircleLabelList"/>
    <dgm:cxn modelId="{338FDE9A-CE1F-B64D-9BDF-143B6F7A70C8}" type="presParOf" srcId="{7D7A2477-D6E4-4456-8017-C8EA3A4663C6}" destId="{D66CD78F-C819-4EAE-9EF7-6DD1F5617203}" srcOrd="0" destOrd="0" presId="urn:microsoft.com/office/officeart/2018/5/layout/IconCircleLabelList"/>
    <dgm:cxn modelId="{850D8E97-5565-6F4F-8098-001F30630FE4}" type="presParOf" srcId="{7D7A2477-D6E4-4456-8017-C8EA3A4663C6}" destId="{9A08871C-22EF-4526-BF81-DE7359F231A1}" srcOrd="1" destOrd="0" presId="urn:microsoft.com/office/officeart/2018/5/layout/IconCircleLabelList"/>
    <dgm:cxn modelId="{EBC50EF0-0F76-4D46-B35D-CE0D00110128}" type="presParOf" srcId="{7D7A2477-D6E4-4456-8017-C8EA3A4663C6}" destId="{C5F4C4CC-9F9A-4B5A-8E12-695B8803F1D4}" srcOrd="2" destOrd="0" presId="urn:microsoft.com/office/officeart/2018/5/layout/IconCircleLabelList"/>
    <dgm:cxn modelId="{B267474A-32F9-6E43-A1A1-A08B8EEB37AF}" type="presParOf" srcId="{7D7A2477-D6E4-4456-8017-C8EA3A4663C6}" destId="{8BC468F1-44CC-4BFC-96F3-9B72D609D370}" srcOrd="3" destOrd="0" presId="urn:microsoft.com/office/officeart/2018/5/layout/IconCircleLabelList"/>
    <dgm:cxn modelId="{55AEB0C0-42F3-CF40-9E12-3145D1491D1E}" type="presParOf" srcId="{D52D4EE6-82AC-4103-84ED-B208C32EFCD0}" destId="{A6814FDC-03DA-483E-AFBB-88C3153E6329}" srcOrd="3" destOrd="0" presId="urn:microsoft.com/office/officeart/2018/5/layout/IconCircleLabelList"/>
    <dgm:cxn modelId="{31C4A1C7-C98E-F840-96BB-FB519C90729C}" type="presParOf" srcId="{D52D4EE6-82AC-4103-84ED-B208C32EFCD0}" destId="{FDB01ED9-D21A-4265-B4FA-1FAEE5A717AA}" srcOrd="4" destOrd="0" presId="urn:microsoft.com/office/officeart/2018/5/layout/IconCircleLabelList"/>
    <dgm:cxn modelId="{8933F9C9-04BA-FD47-975B-3B95BE3B7787}" type="presParOf" srcId="{FDB01ED9-D21A-4265-B4FA-1FAEE5A717AA}" destId="{F90D1941-FF05-4FDA-9363-C8D5DC425D3D}" srcOrd="0" destOrd="0" presId="urn:microsoft.com/office/officeart/2018/5/layout/IconCircleLabelList"/>
    <dgm:cxn modelId="{3BF8DD9F-928D-454E-9E53-0684C09B25EF}" type="presParOf" srcId="{FDB01ED9-D21A-4265-B4FA-1FAEE5A717AA}" destId="{61DFA560-B561-47B5-9C14-F6E26800C4A6}" srcOrd="1" destOrd="0" presId="urn:microsoft.com/office/officeart/2018/5/layout/IconCircleLabelList"/>
    <dgm:cxn modelId="{511809AE-5912-F445-9AF2-F0A4FEC172D2}" type="presParOf" srcId="{FDB01ED9-D21A-4265-B4FA-1FAEE5A717AA}" destId="{D730E986-15B8-47C6-B8A1-8A9DACA978E8}" srcOrd="2" destOrd="0" presId="urn:microsoft.com/office/officeart/2018/5/layout/IconCircleLabelList"/>
    <dgm:cxn modelId="{5A7E95E2-4E05-E840-A871-C50708EA8531}" type="presParOf" srcId="{FDB01ED9-D21A-4265-B4FA-1FAEE5A717AA}" destId="{27954D38-435C-485B-B49E-1D769D3BCEF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04A53F-1F22-46EC-A054-F4FDFEBB7B9B}" type="doc">
      <dgm:prSet loTypeId="urn:microsoft.com/office/officeart/2018/2/layout/IconVerticalSolidList" loCatId="icon" qsTypeId="urn:microsoft.com/office/officeart/2005/8/quickstyle/3d1" qsCatId="3D" csTypeId="urn:microsoft.com/office/officeart/2005/8/colors/accent3_2" csCatId="accent3" phldr="1"/>
      <dgm:spPr/>
      <dgm:t>
        <a:bodyPr/>
        <a:lstStyle/>
        <a:p>
          <a:endParaRPr lang="en-US"/>
        </a:p>
      </dgm:t>
    </dgm:pt>
    <dgm:pt modelId="{39DB1F1B-2C62-4DDE-B0D1-80D237E07D33}">
      <dgm:prSet/>
      <dgm:spPr/>
      <dgm:t>
        <a:bodyPr/>
        <a:lstStyle/>
        <a:p>
          <a:pPr>
            <a:lnSpc>
              <a:spcPct val="100000"/>
            </a:lnSpc>
          </a:pPr>
          <a:r>
            <a:rPr lang="en-US" dirty="0"/>
            <a:t>The total sample size is 22. </a:t>
          </a:r>
        </a:p>
      </dgm:t>
    </dgm:pt>
    <dgm:pt modelId="{BED21AB1-4831-48EA-A8DA-11FB4478923D}" type="parTrans" cxnId="{88BF2438-7DB0-4791-842C-3A6D017E8F16}">
      <dgm:prSet/>
      <dgm:spPr/>
      <dgm:t>
        <a:bodyPr/>
        <a:lstStyle/>
        <a:p>
          <a:endParaRPr lang="en-US"/>
        </a:p>
      </dgm:t>
    </dgm:pt>
    <dgm:pt modelId="{7EB80083-8D03-4F0A-9DA4-29BAD045419A}" type="sibTrans" cxnId="{88BF2438-7DB0-4791-842C-3A6D017E8F16}">
      <dgm:prSet/>
      <dgm:spPr/>
      <dgm:t>
        <a:bodyPr/>
        <a:lstStyle/>
        <a:p>
          <a:endParaRPr lang="en-US"/>
        </a:p>
      </dgm:t>
    </dgm:pt>
    <dgm:pt modelId="{DF36E5D4-0FDF-40BE-B1A1-59CCB8B5D525}">
      <dgm:prSet/>
      <dgm:spPr/>
      <dgm:t>
        <a:bodyPr/>
        <a:lstStyle/>
        <a:p>
          <a:pPr>
            <a:lnSpc>
              <a:spcPct val="100000"/>
            </a:lnSpc>
          </a:pPr>
          <a:r>
            <a:rPr lang="en-US" dirty="0"/>
            <a:t>Sample in Baseline Process   : 15 </a:t>
          </a:r>
        </a:p>
      </dgm:t>
    </dgm:pt>
    <dgm:pt modelId="{74E16D95-6C6F-4826-9239-832DA72280C8}" type="parTrans" cxnId="{E1E466AB-3E24-439F-A3B9-9AFB729706C4}">
      <dgm:prSet/>
      <dgm:spPr/>
      <dgm:t>
        <a:bodyPr/>
        <a:lstStyle/>
        <a:p>
          <a:endParaRPr lang="en-US"/>
        </a:p>
      </dgm:t>
    </dgm:pt>
    <dgm:pt modelId="{B42190C3-84C7-435B-839E-7E8A688C1CE6}" type="sibTrans" cxnId="{E1E466AB-3E24-439F-A3B9-9AFB729706C4}">
      <dgm:prSet/>
      <dgm:spPr/>
      <dgm:t>
        <a:bodyPr/>
        <a:lstStyle/>
        <a:p>
          <a:endParaRPr lang="en-US"/>
        </a:p>
      </dgm:t>
    </dgm:pt>
    <dgm:pt modelId="{A3573F7E-DD8E-449F-8650-C125812CEE8D}">
      <dgm:prSet/>
      <dgm:spPr/>
      <dgm:t>
        <a:bodyPr/>
        <a:lstStyle/>
        <a:p>
          <a:pPr>
            <a:lnSpc>
              <a:spcPct val="100000"/>
            </a:lnSpc>
          </a:pPr>
          <a:r>
            <a:rPr lang="en-US" dirty="0"/>
            <a:t>Sample in Improved Process : 7</a:t>
          </a:r>
        </a:p>
      </dgm:t>
    </dgm:pt>
    <dgm:pt modelId="{6C2FF60E-04D8-4F23-B0BA-7BA62C79915D}" type="parTrans" cxnId="{F001CBAD-A0CB-468F-B3B4-3A4725D16311}">
      <dgm:prSet/>
      <dgm:spPr/>
      <dgm:t>
        <a:bodyPr/>
        <a:lstStyle/>
        <a:p>
          <a:endParaRPr lang="en-US"/>
        </a:p>
      </dgm:t>
    </dgm:pt>
    <dgm:pt modelId="{ABA751E4-3AA5-4517-B8CC-F8309AE654C6}" type="sibTrans" cxnId="{F001CBAD-A0CB-468F-B3B4-3A4725D16311}">
      <dgm:prSet/>
      <dgm:spPr/>
      <dgm:t>
        <a:bodyPr/>
        <a:lstStyle/>
        <a:p>
          <a:endParaRPr lang="en-US"/>
        </a:p>
      </dgm:t>
    </dgm:pt>
    <dgm:pt modelId="{31FAD0CF-D2FB-4F37-9CFD-0841DAA4CE1E}">
      <dgm:prSet/>
      <dgm:spPr/>
      <dgm:t>
        <a:bodyPr/>
        <a:lstStyle/>
        <a:p>
          <a:pPr>
            <a:lnSpc>
              <a:spcPct val="100000"/>
            </a:lnSpc>
          </a:pPr>
          <a:r>
            <a:rPr lang="en-US" dirty="0"/>
            <a:t>For a margin of error of 3800 dollars (10% of budget) , we need 9 samples to test our change with 90% confidence, we got only 7 samples</a:t>
          </a:r>
        </a:p>
      </dgm:t>
    </dgm:pt>
    <dgm:pt modelId="{3400F053-05C9-49D1-8FB1-FBBBB8206877}" type="parTrans" cxnId="{6181BCFD-45FE-4B45-8A16-F9D57E65A516}">
      <dgm:prSet/>
      <dgm:spPr/>
      <dgm:t>
        <a:bodyPr/>
        <a:lstStyle/>
        <a:p>
          <a:endParaRPr lang="en-US"/>
        </a:p>
      </dgm:t>
    </dgm:pt>
    <dgm:pt modelId="{FDA1ABCC-EE02-44C7-A2FC-E8F5A265139A}" type="sibTrans" cxnId="{6181BCFD-45FE-4B45-8A16-F9D57E65A516}">
      <dgm:prSet/>
      <dgm:spPr/>
      <dgm:t>
        <a:bodyPr/>
        <a:lstStyle/>
        <a:p>
          <a:endParaRPr lang="en-US"/>
        </a:p>
      </dgm:t>
    </dgm:pt>
    <dgm:pt modelId="{AD4F229D-225D-4FC7-BDB9-680085878D88}">
      <dgm:prSet/>
      <dgm:spPr/>
      <dgm:t>
        <a:bodyPr/>
        <a:lstStyle/>
        <a:p>
          <a:pPr>
            <a:lnSpc>
              <a:spcPct val="100000"/>
            </a:lnSpc>
          </a:pPr>
          <a:r>
            <a:rPr lang="en-US" dirty="0"/>
            <a:t>We are limited by the time period to measure our improvement, </a:t>
          </a:r>
        </a:p>
      </dgm:t>
    </dgm:pt>
    <dgm:pt modelId="{85DE20B8-F9AA-4550-B782-2CC46B53A384}" type="parTrans" cxnId="{B3A374C6-84BA-40C4-9BE2-63D946FA0EB3}">
      <dgm:prSet/>
      <dgm:spPr/>
      <dgm:t>
        <a:bodyPr/>
        <a:lstStyle/>
        <a:p>
          <a:endParaRPr lang="en-US"/>
        </a:p>
      </dgm:t>
    </dgm:pt>
    <dgm:pt modelId="{3D33F0E8-BF27-48DF-B5ED-14E59FA0699B}" type="sibTrans" cxnId="{B3A374C6-84BA-40C4-9BE2-63D946FA0EB3}">
      <dgm:prSet/>
      <dgm:spPr/>
      <dgm:t>
        <a:bodyPr/>
        <a:lstStyle/>
        <a:p>
          <a:endParaRPr lang="en-US"/>
        </a:p>
      </dgm:t>
    </dgm:pt>
    <dgm:pt modelId="{AD7CFF22-1496-409D-8AD0-A73262765FA0}">
      <dgm:prSet/>
      <dgm:spPr/>
      <dgm:t>
        <a:bodyPr/>
        <a:lstStyle/>
        <a:p>
          <a:pPr>
            <a:lnSpc>
              <a:spcPct val="100000"/>
            </a:lnSpc>
          </a:pPr>
          <a:r>
            <a:rPr lang="en-US"/>
            <a:t>It is a continuous process and will measure for the next few weeks and re verify</a:t>
          </a:r>
        </a:p>
      </dgm:t>
    </dgm:pt>
    <dgm:pt modelId="{52BA64F0-D81D-4949-8A16-50A28EF47575}" type="parTrans" cxnId="{828C6768-29C4-49E8-B98B-538293261CAA}">
      <dgm:prSet/>
      <dgm:spPr/>
      <dgm:t>
        <a:bodyPr/>
        <a:lstStyle/>
        <a:p>
          <a:endParaRPr lang="en-US"/>
        </a:p>
      </dgm:t>
    </dgm:pt>
    <dgm:pt modelId="{CE507277-5ED8-4ADF-A31B-6044A468CE7B}" type="sibTrans" cxnId="{828C6768-29C4-49E8-B98B-538293261CAA}">
      <dgm:prSet/>
      <dgm:spPr/>
      <dgm:t>
        <a:bodyPr/>
        <a:lstStyle/>
        <a:p>
          <a:endParaRPr lang="en-US"/>
        </a:p>
      </dgm:t>
    </dgm:pt>
    <dgm:pt modelId="{73709CFA-ADA9-4DD7-9999-C5500CE19272}" type="pres">
      <dgm:prSet presAssocID="{4D04A53F-1F22-46EC-A054-F4FDFEBB7B9B}" presName="root" presStyleCnt="0">
        <dgm:presLayoutVars>
          <dgm:dir/>
          <dgm:resizeHandles val="exact"/>
        </dgm:presLayoutVars>
      </dgm:prSet>
      <dgm:spPr/>
    </dgm:pt>
    <dgm:pt modelId="{C2BD91D6-98F2-4460-A7AB-5880CA9EFB3F}" type="pres">
      <dgm:prSet presAssocID="{39DB1F1B-2C62-4DDE-B0D1-80D237E07D33}" presName="compNode" presStyleCnt="0"/>
      <dgm:spPr/>
    </dgm:pt>
    <dgm:pt modelId="{2C07F44D-0C16-4C22-B0C7-3E03CEFC5055}" type="pres">
      <dgm:prSet presAssocID="{39DB1F1B-2C62-4DDE-B0D1-80D237E07D33}" presName="bgRect" presStyleLbl="bgShp" presStyleIdx="0" presStyleCnt="3"/>
      <dgm:spPr/>
    </dgm:pt>
    <dgm:pt modelId="{FF5195DA-151D-4852-A53C-61651A6655A9}" type="pres">
      <dgm:prSet presAssocID="{39DB1F1B-2C62-4DDE-B0D1-80D237E07D3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est tubes"/>
        </a:ext>
      </dgm:extLst>
    </dgm:pt>
    <dgm:pt modelId="{B904453A-BD9E-44C6-994B-7D123A3E0D08}" type="pres">
      <dgm:prSet presAssocID="{39DB1F1B-2C62-4DDE-B0D1-80D237E07D33}" presName="spaceRect" presStyleCnt="0"/>
      <dgm:spPr/>
    </dgm:pt>
    <dgm:pt modelId="{5D0C8041-E1E5-4DBA-AD7C-B6AE682EB302}" type="pres">
      <dgm:prSet presAssocID="{39DB1F1B-2C62-4DDE-B0D1-80D237E07D33}" presName="parTx" presStyleLbl="revTx" presStyleIdx="0" presStyleCnt="5">
        <dgm:presLayoutVars>
          <dgm:chMax val="0"/>
          <dgm:chPref val="0"/>
        </dgm:presLayoutVars>
      </dgm:prSet>
      <dgm:spPr/>
    </dgm:pt>
    <dgm:pt modelId="{7E84F65F-A5BD-4060-BE64-749906546294}" type="pres">
      <dgm:prSet presAssocID="{39DB1F1B-2C62-4DDE-B0D1-80D237E07D33}" presName="desTx" presStyleLbl="revTx" presStyleIdx="1" presStyleCnt="5">
        <dgm:presLayoutVars/>
      </dgm:prSet>
      <dgm:spPr/>
    </dgm:pt>
    <dgm:pt modelId="{70A9C71B-8042-43A0-9A68-BF6DAB8E8846}" type="pres">
      <dgm:prSet presAssocID="{7EB80083-8D03-4F0A-9DA4-29BAD045419A}" presName="sibTrans" presStyleCnt="0"/>
      <dgm:spPr/>
    </dgm:pt>
    <dgm:pt modelId="{99E49D19-904F-4EA8-BE53-17819864F404}" type="pres">
      <dgm:prSet presAssocID="{31FAD0CF-D2FB-4F37-9CFD-0841DAA4CE1E}" presName="compNode" presStyleCnt="0"/>
      <dgm:spPr/>
    </dgm:pt>
    <dgm:pt modelId="{895ADE03-5748-43FF-9AD3-97CE62E205F5}" type="pres">
      <dgm:prSet presAssocID="{31FAD0CF-D2FB-4F37-9CFD-0841DAA4CE1E}" presName="bgRect" presStyleLbl="bgShp" presStyleIdx="1" presStyleCnt="3"/>
      <dgm:spPr/>
    </dgm:pt>
    <dgm:pt modelId="{EC5E44BA-B2EC-45B9-9191-3CF31D359BDA}" type="pres">
      <dgm:prSet presAssocID="{31FAD0CF-D2FB-4F37-9CFD-0841DAA4CE1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2F3BDF80-073C-41C9-BBC8-3FB81833F654}" type="pres">
      <dgm:prSet presAssocID="{31FAD0CF-D2FB-4F37-9CFD-0841DAA4CE1E}" presName="spaceRect" presStyleCnt="0"/>
      <dgm:spPr/>
    </dgm:pt>
    <dgm:pt modelId="{D61B3743-103E-4A03-8773-A70B6EC0F85C}" type="pres">
      <dgm:prSet presAssocID="{31FAD0CF-D2FB-4F37-9CFD-0841DAA4CE1E}" presName="parTx" presStyleLbl="revTx" presStyleIdx="2" presStyleCnt="5">
        <dgm:presLayoutVars>
          <dgm:chMax val="0"/>
          <dgm:chPref val="0"/>
        </dgm:presLayoutVars>
      </dgm:prSet>
      <dgm:spPr/>
    </dgm:pt>
    <dgm:pt modelId="{A41744F5-DBA1-470C-B5E7-40A29373B91C}" type="pres">
      <dgm:prSet presAssocID="{FDA1ABCC-EE02-44C7-A2FC-E8F5A265139A}" presName="sibTrans" presStyleCnt="0"/>
      <dgm:spPr/>
    </dgm:pt>
    <dgm:pt modelId="{831B11A6-0DEB-43D8-AC4A-B22326083B0E}" type="pres">
      <dgm:prSet presAssocID="{AD4F229D-225D-4FC7-BDB9-680085878D88}" presName="compNode" presStyleCnt="0"/>
      <dgm:spPr/>
    </dgm:pt>
    <dgm:pt modelId="{1B978D04-32B3-41BB-A315-0E7AE43D8102}" type="pres">
      <dgm:prSet presAssocID="{AD4F229D-225D-4FC7-BDB9-680085878D88}" presName="bgRect" presStyleLbl="bgShp" presStyleIdx="2" presStyleCnt="3"/>
      <dgm:spPr/>
    </dgm:pt>
    <dgm:pt modelId="{2A9B186C-0B72-42BB-BAFA-842DC23C8B71}" type="pres">
      <dgm:prSet presAssocID="{AD4F229D-225D-4FC7-BDB9-680085878D8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D8B87265-9297-46E7-9407-9296080A9A62}" type="pres">
      <dgm:prSet presAssocID="{AD4F229D-225D-4FC7-BDB9-680085878D88}" presName="spaceRect" presStyleCnt="0"/>
      <dgm:spPr/>
    </dgm:pt>
    <dgm:pt modelId="{27944F38-1329-44FE-8875-46FDC563DBF6}" type="pres">
      <dgm:prSet presAssocID="{AD4F229D-225D-4FC7-BDB9-680085878D88}" presName="parTx" presStyleLbl="revTx" presStyleIdx="3" presStyleCnt="5">
        <dgm:presLayoutVars>
          <dgm:chMax val="0"/>
          <dgm:chPref val="0"/>
        </dgm:presLayoutVars>
      </dgm:prSet>
      <dgm:spPr/>
    </dgm:pt>
    <dgm:pt modelId="{48238E8E-A383-476D-8907-E43D86ED6C6D}" type="pres">
      <dgm:prSet presAssocID="{AD4F229D-225D-4FC7-BDB9-680085878D88}" presName="desTx" presStyleLbl="revTx" presStyleIdx="4" presStyleCnt="5">
        <dgm:presLayoutVars/>
      </dgm:prSet>
      <dgm:spPr/>
    </dgm:pt>
  </dgm:ptLst>
  <dgm:cxnLst>
    <dgm:cxn modelId="{12DEBC16-7465-B345-9CAF-1BF200F8B5A2}" type="presOf" srcId="{AD4F229D-225D-4FC7-BDB9-680085878D88}" destId="{27944F38-1329-44FE-8875-46FDC563DBF6}" srcOrd="0" destOrd="0" presId="urn:microsoft.com/office/officeart/2018/2/layout/IconVerticalSolidList"/>
    <dgm:cxn modelId="{88BF2438-7DB0-4791-842C-3A6D017E8F16}" srcId="{4D04A53F-1F22-46EC-A054-F4FDFEBB7B9B}" destId="{39DB1F1B-2C62-4DDE-B0D1-80D237E07D33}" srcOrd="0" destOrd="0" parTransId="{BED21AB1-4831-48EA-A8DA-11FB4478923D}" sibTransId="{7EB80083-8D03-4F0A-9DA4-29BAD045419A}"/>
    <dgm:cxn modelId="{828C6768-29C4-49E8-B98B-538293261CAA}" srcId="{AD4F229D-225D-4FC7-BDB9-680085878D88}" destId="{AD7CFF22-1496-409D-8AD0-A73262765FA0}" srcOrd="0" destOrd="0" parTransId="{52BA64F0-D81D-4949-8A16-50A28EF47575}" sibTransId="{CE507277-5ED8-4ADF-A31B-6044A468CE7B}"/>
    <dgm:cxn modelId="{4A447A77-2C6F-C441-9920-8CAD05649B00}" type="presOf" srcId="{31FAD0CF-D2FB-4F37-9CFD-0841DAA4CE1E}" destId="{D61B3743-103E-4A03-8773-A70B6EC0F85C}" srcOrd="0" destOrd="0" presId="urn:microsoft.com/office/officeart/2018/2/layout/IconVerticalSolidList"/>
    <dgm:cxn modelId="{7C3AA885-97B4-0841-A747-6D6092115DB8}" type="presOf" srcId="{DF36E5D4-0FDF-40BE-B1A1-59CCB8B5D525}" destId="{7E84F65F-A5BD-4060-BE64-749906546294}" srcOrd="0" destOrd="0" presId="urn:microsoft.com/office/officeart/2018/2/layout/IconVerticalSolidList"/>
    <dgm:cxn modelId="{40430B87-E43F-9D47-8119-90D69A66CE0F}" type="presOf" srcId="{A3573F7E-DD8E-449F-8650-C125812CEE8D}" destId="{7E84F65F-A5BD-4060-BE64-749906546294}" srcOrd="0" destOrd="1" presId="urn:microsoft.com/office/officeart/2018/2/layout/IconVerticalSolidList"/>
    <dgm:cxn modelId="{E1E466AB-3E24-439F-A3B9-9AFB729706C4}" srcId="{39DB1F1B-2C62-4DDE-B0D1-80D237E07D33}" destId="{DF36E5D4-0FDF-40BE-B1A1-59CCB8B5D525}" srcOrd="0" destOrd="0" parTransId="{74E16D95-6C6F-4826-9239-832DA72280C8}" sibTransId="{B42190C3-84C7-435B-839E-7E8A688C1CE6}"/>
    <dgm:cxn modelId="{F001CBAD-A0CB-468F-B3B4-3A4725D16311}" srcId="{39DB1F1B-2C62-4DDE-B0D1-80D237E07D33}" destId="{A3573F7E-DD8E-449F-8650-C125812CEE8D}" srcOrd="1" destOrd="0" parTransId="{6C2FF60E-04D8-4F23-B0BA-7BA62C79915D}" sibTransId="{ABA751E4-3AA5-4517-B8CC-F8309AE654C6}"/>
    <dgm:cxn modelId="{360985BA-C1A6-4E45-B385-2A11DA7830F1}" type="presOf" srcId="{39DB1F1B-2C62-4DDE-B0D1-80D237E07D33}" destId="{5D0C8041-E1E5-4DBA-AD7C-B6AE682EB302}" srcOrd="0" destOrd="0" presId="urn:microsoft.com/office/officeart/2018/2/layout/IconVerticalSolidList"/>
    <dgm:cxn modelId="{824866BE-3E9D-914A-88CF-01597C6E153E}" type="presOf" srcId="{4D04A53F-1F22-46EC-A054-F4FDFEBB7B9B}" destId="{73709CFA-ADA9-4DD7-9999-C5500CE19272}" srcOrd="0" destOrd="0" presId="urn:microsoft.com/office/officeart/2018/2/layout/IconVerticalSolidList"/>
    <dgm:cxn modelId="{B3A374C6-84BA-40C4-9BE2-63D946FA0EB3}" srcId="{4D04A53F-1F22-46EC-A054-F4FDFEBB7B9B}" destId="{AD4F229D-225D-4FC7-BDB9-680085878D88}" srcOrd="2" destOrd="0" parTransId="{85DE20B8-F9AA-4550-B782-2CC46B53A384}" sibTransId="{3D33F0E8-BF27-48DF-B5ED-14E59FA0699B}"/>
    <dgm:cxn modelId="{469F55F9-D350-E941-AD00-E8ABBFE02236}" type="presOf" srcId="{AD7CFF22-1496-409D-8AD0-A73262765FA0}" destId="{48238E8E-A383-476D-8907-E43D86ED6C6D}" srcOrd="0" destOrd="0" presId="urn:microsoft.com/office/officeart/2018/2/layout/IconVerticalSolidList"/>
    <dgm:cxn modelId="{6181BCFD-45FE-4B45-8A16-F9D57E65A516}" srcId="{4D04A53F-1F22-46EC-A054-F4FDFEBB7B9B}" destId="{31FAD0CF-D2FB-4F37-9CFD-0841DAA4CE1E}" srcOrd="1" destOrd="0" parTransId="{3400F053-05C9-49D1-8FB1-FBBBB8206877}" sibTransId="{FDA1ABCC-EE02-44C7-A2FC-E8F5A265139A}"/>
    <dgm:cxn modelId="{9F4B2652-ADC0-2444-B12E-6C27D261BB50}" type="presParOf" srcId="{73709CFA-ADA9-4DD7-9999-C5500CE19272}" destId="{C2BD91D6-98F2-4460-A7AB-5880CA9EFB3F}" srcOrd="0" destOrd="0" presId="urn:microsoft.com/office/officeart/2018/2/layout/IconVerticalSolidList"/>
    <dgm:cxn modelId="{C8169108-15AF-AE41-B3B4-3004581DEFEB}" type="presParOf" srcId="{C2BD91D6-98F2-4460-A7AB-5880CA9EFB3F}" destId="{2C07F44D-0C16-4C22-B0C7-3E03CEFC5055}" srcOrd="0" destOrd="0" presId="urn:microsoft.com/office/officeart/2018/2/layout/IconVerticalSolidList"/>
    <dgm:cxn modelId="{311FB095-F0BF-164C-938D-1D8EFCA3879B}" type="presParOf" srcId="{C2BD91D6-98F2-4460-A7AB-5880CA9EFB3F}" destId="{FF5195DA-151D-4852-A53C-61651A6655A9}" srcOrd="1" destOrd="0" presId="urn:microsoft.com/office/officeart/2018/2/layout/IconVerticalSolidList"/>
    <dgm:cxn modelId="{B19CAA9C-B761-1747-A9BF-8FEC68B017C8}" type="presParOf" srcId="{C2BD91D6-98F2-4460-A7AB-5880CA9EFB3F}" destId="{B904453A-BD9E-44C6-994B-7D123A3E0D08}" srcOrd="2" destOrd="0" presId="urn:microsoft.com/office/officeart/2018/2/layout/IconVerticalSolidList"/>
    <dgm:cxn modelId="{15124845-24A8-DA45-9C3D-5E0F02C80D7D}" type="presParOf" srcId="{C2BD91D6-98F2-4460-A7AB-5880CA9EFB3F}" destId="{5D0C8041-E1E5-4DBA-AD7C-B6AE682EB302}" srcOrd="3" destOrd="0" presId="urn:microsoft.com/office/officeart/2018/2/layout/IconVerticalSolidList"/>
    <dgm:cxn modelId="{A5DD88F9-3A94-BF48-B849-3A1E46FDD3E5}" type="presParOf" srcId="{C2BD91D6-98F2-4460-A7AB-5880CA9EFB3F}" destId="{7E84F65F-A5BD-4060-BE64-749906546294}" srcOrd="4" destOrd="0" presId="urn:microsoft.com/office/officeart/2018/2/layout/IconVerticalSolidList"/>
    <dgm:cxn modelId="{687C548F-319C-9142-8CD0-387F6B690F40}" type="presParOf" srcId="{73709CFA-ADA9-4DD7-9999-C5500CE19272}" destId="{70A9C71B-8042-43A0-9A68-BF6DAB8E8846}" srcOrd="1" destOrd="0" presId="urn:microsoft.com/office/officeart/2018/2/layout/IconVerticalSolidList"/>
    <dgm:cxn modelId="{5859313E-506A-BF44-812F-1093BA013C87}" type="presParOf" srcId="{73709CFA-ADA9-4DD7-9999-C5500CE19272}" destId="{99E49D19-904F-4EA8-BE53-17819864F404}" srcOrd="2" destOrd="0" presId="urn:microsoft.com/office/officeart/2018/2/layout/IconVerticalSolidList"/>
    <dgm:cxn modelId="{B550BB10-C236-E942-8585-61688DDD98F9}" type="presParOf" srcId="{99E49D19-904F-4EA8-BE53-17819864F404}" destId="{895ADE03-5748-43FF-9AD3-97CE62E205F5}" srcOrd="0" destOrd="0" presId="urn:microsoft.com/office/officeart/2018/2/layout/IconVerticalSolidList"/>
    <dgm:cxn modelId="{8CC3E4B7-3F54-604F-8B33-80ACE5F3AAB6}" type="presParOf" srcId="{99E49D19-904F-4EA8-BE53-17819864F404}" destId="{EC5E44BA-B2EC-45B9-9191-3CF31D359BDA}" srcOrd="1" destOrd="0" presId="urn:microsoft.com/office/officeart/2018/2/layout/IconVerticalSolidList"/>
    <dgm:cxn modelId="{9AA56EA0-3243-494B-BC46-BC3AD375E627}" type="presParOf" srcId="{99E49D19-904F-4EA8-BE53-17819864F404}" destId="{2F3BDF80-073C-41C9-BBC8-3FB81833F654}" srcOrd="2" destOrd="0" presId="urn:microsoft.com/office/officeart/2018/2/layout/IconVerticalSolidList"/>
    <dgm:cxn modelId="{AB419599-463F-9448-859C-14FD9FC33E1E}" type="presParOf" srcId="{99E49D19-904F-4EA8-BE53-17819864F404}" destId="{D61B3743-103E-4A03-8773-A70B6EC0F85C}" srcOrd="3" destOrd="0" presId="urn:microsoft.com/office/officeart/2018/2/layout/IconVerticalSolidList"/>
    <dgm:cxn modelId="{30EA13DC-F342-844B-9437-B0C837E2CC04}" type="presParOf" srcId="{73709CFA-ADA9-4DD7-9999-C5500CE19272}" destId="{A41744F5-DBA1-470C-B5E7-40A29373B91C}" srcOrd="3" destOrd="0" presId="urn:microsoft.com/office/officeart/2018/2/layout/IconVerticalSolidList"/>
    <dgm:cxn modelId="{1848782E-63A1-E64B-B9F4-C255F69F30F7}" type="presParOf" srcId="{73709CFA-ADA9-4DD7-9999-C5500CE19272}" destId="{831B11A6-0DEB-43D8-AC4A-B22326083B0E}" srcOrd="4" destOrd="0" presId="urn:microsoft.com/office/officeart/2018/2/layout/IconVerticalSolidList"/>
    <dgm:cxn modelId="{0EE8AC3C-82C8-9141-94CB-1E8D1CB7ED98}" type="presParOf" srcId="{831B11A6-0DEB-43D8-AC4A-B22326083B0E}" destId="{1B978D04-32B3-41BB-A315-0E7AE43D8102}" srcOrd="0" destOrd="0" presId="urn:microsoft.com/office/officeart/2018/2/layout/IconVerticalSolidList"/>
    <dgm:cxn modelId="{EF2BDB0E-A194-1042-9384-EA89FD470909}" type="presParOf" srcId="{831B11A6-0DEB-43D8-AC4A-B22326083B0E}" destId="{2A9B186C-0B72-42BB-BAFA-842DC23C8B71}" srcOrd="1" destOrd="0" presId="urn:microsoft.com/office/officeart/2018/2/layout/IconVerticalSolidList"/>
    <dgm:cxn modelId="{B3B39208-46E1-3248-B197-9E20F265F090}" type="presParOf" srcId="{831B11A6-0DEB-43D8-AC4A-B22326083B0E}" destId="{D8B87265-9297-46E7-9407-9296080A9A62}" srcOrd="2" destOrd="0" presId="urn:microsoft.com/office/officeart/2018/2/layout/IconVerticalSolidList"/>
    <dgm:cxn modelId="{694A6FD4-7F56-7048-8F41-FD4FF3F654EA}" type="presParOf" srcId="{831B11A6-0DEB-43D8-AC4A-B22326083B0E}" destId="{27944F38-1329-44FE-8875-46FDC563DBF6}" srcOrd="3" destOrd="0" presId="urn:microsoft.com/office/officeart/2018/2/layout/IconVerticalSolidList"/>
    <dgm:cxn modelId="{F2A5F1A2-AED9-C94D-B5C2-999F92EA5A30}" type="presParOf" srcId="{831B11A6-0DEB-43D8-AC4A-B22326083B0E}" destId="{48238E8E-A383-476D-8907-E43D86ED6C6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7B9EAB-8F11-48C0-9760-22C29FCC9F50}" type="doc">
      <dgm:prSet loTypeId="urn:microsoft.com/office/officeart/2008/layout/LinedList" loCatId="list" qsTypeId="urn:microsoft.com/office/officeart/2005/8/quickstyle/simple1" qsCatId="simple" csTypeId="urn:microsoft.com/office/officeart/2005/8/colors/accent3_2" csCatId="accent3" phldr="1"/>
      <dgm:spPr/>
      <dgm:t>
        <a:bodyPr/>
        <a:lstStyle/>
        <a:p>
          <a:endParaRPr lang="en-US"/>
        </a:p>
      </dgm:t>
    </dgm:pt>
    <dgm:pt modelId="{5F9BD34F-04F6-4A2B-9E99-6D62ECA2F65D}">
      <dgm:prSet/>
      <dgm:spPr/>
      <dgm:t>
        <a:bodyPr/>
        <a:lstStyle/>
        <a:p>
          <a:r>
            <a:rPr lang="en-US"/>
            <a:t>Since this is reported by the AWS service, the repeatability and reproducibility is high</a:t>
          </a:r>
        </a:p>
      </dgm:t>
    </dgm:pt>
    <dgm:pt modelId="{C1F91ED2-CE65-4197-A949-57CAE91D299D}" type="parTrans" cxnId="{81384FE8-E240-469E-BE93-83AB290F333E}">
      <dgm:prSet/>
      <dgm:spPr/>
      <dgm:t>
        <a:bodyPr/>
        <a:lstStyle/>
        <a:p>
          <a:endParaRPr lang="en-US"/>
        </a:p>
      </dgm:t>
    </dgm:pt>
    <dgm:pt modelId="{FBD0E819-3F4B-4651-8602-19BC667CC980}" type="sibTrans" cxnId="{81384FE8-E240-469E-BE93-83AB290F333E}">
      <dgm:prSet/>
      <dgm:spPr/>
      <dgm:t>
        <a:bodyPr/>
        <a:lstStyle/>
        <a:p>
          <a:endParaRPr lang="en-US"/>
        </a:p>
      </dgm:t>
    </dgm:pt>
    <dgm:pt modelId="{9C7EBC9A-9D3B-4004-80B4-2F5D71B46A90}">
      <dgm:prSet/>
      <dgm:spPr/>
      <dgm:t>
        <a:bodyPr/>
        <a:lstStyle/>
        <a:p>
          <a:r>
            <a:rPr lang="en-US" dirty="0"/>
            <a:t>We get same numbers from their API every time</a:t>
          </a:r>
        </a:p>
      </dgm:t>
    </dgm:pt>
    <dgm:pt modelId="{8291F02B-9780-4E9A-B319-0196AF4E409F}" type="parTrans" cxnId="{19C4C631-DB6A-45DF-82E5-2153EDD00998}">
      <dgm:prSet/>
      <dgm:spPr/>
      <dgm:t>
        <a:bodyPr/>
        <a:lstStyle/>
        <a:p>
          <a:endParaRPr lang="en-US"/>
        </a:p>
      </dgm:t>
    </dgm:pt>
    <dgm:pt modelId="{476AE704-5B25-470D-A90B-2A3EA006B78C}" type="sibTrans" cxnId="{19C4C631-DB6A-45DF-82E5-2153EDD00998}">
      <dgm:prSet/>
      <dgm:spPr/>
      <dgm:t>
        <a:bodyPr/>
        <a:lstStyle/>
        <a:p>
          <a:endParaRPr lang="en-US"/>
        </a:p>
      </dgm:t>
    </dgm:pt>
    <dgm:pt modelId="{81B26535-CBEA-43FF-AB69-F4A130F4E670}">
      <dgm:prSet/>
      <dgm:spPr/>
      <dgm:t>
        <a:bodyPr/>
        <a:lstStyle/>
        <a:p>
          <a:r>
            <a:rPr lang="en-US"/>
            <a:t>This is the Bill the AWS is sending us, so they can’t walk back </a:t>
          </a:r>
        </a:p>
      </dgm:t>
    </dgm:pt>
    <dgm:pt modelId="{18EA71F5-BBED-4C50-87FB-BAA445414B00}" type="parTrans" cxnId="{73D2D481-6C37-4CE6-81E2-D61C4A2A3D59}">
      <dgm:prSet/>
      <dgm:spPr/>
      <dgm:t>
        <a:bodyPr/>
        <a:lstStyle/>
        <a:p>
          <a:endParaRPr lang="en-US"/>
        </a:p>
      </dgm:t>
    </dgm:pt>
    <dgm:pt modelId="{A0D0C6A2-0D0D-44FF-B479-13B8211283DE}" type="sibTrans" cxnId="{73D2D481-6C37-4CE6-81E2-D61C4A2A3D59}">
      <dgm:prSet/>
      <dgm:spPr/>
      <dgm:t>
        <a:bodyPr/>
        <a:lstStyle/>
        <a:p>
          <a:endParaRPr lang="en-US"/>
        </a:p>
      </dgm:t>
    </dgm:pt>
    <dgm:pt modelId="{D80A1ABA-59A3-4DC3-A4C7-640EC3528745}">
      <dgm:prSet/>
      <dgm:spPr/>
      <dgm:t>
        <a:bodyPr/>
        <a:lstStyle/>
        <a:p>
          <a:r>
            <a:rPr lang="en-US" dirty="0"/>
            <a:t>So, in our case the measurement error is zero</a:t>
          </a:r>
        </a:p>
      </dgm:t>
    </dgm:pt>
    <dgm:pt modelId="{60E4C82A-DBD9-4FE9-95B5-2CD7CFDBAB79}" type="parTrans" cxnId="{24AC03D3-9610-4540-A528-F8AC2C249F21}">
      <dgm:prSet/>
      <dgm:spPr/>
      <dgm:t>
        <a:bodyPr/>
        <a:lstStyle/>
        <a:p>
          <a:endParaRPr lang="en-US"/>
        </a:p>
      </dgm:t>
    </dgm:pt>
    <dgm:pt modelId="{15926024-77F6-4F50-BD42-5CCDBB338BC6}" type="sibTrans" cxnId="{24AC03D3-9610-4540-A528-F8AC2C249F21}">
      <dgm:prSet/>
      <dgm:spPr/>
      <dgm:t>
        <a:bodyPr/>
        <a:lstStyle/>
        <a:p>
          <a:endParaRPr lang="en-US"/>
        </a:p>
      </dgm:t>
    </dgm:pt>
    <dgm:pt modelId="{D1360B8E-6704-2B4F-8FE0-C6B6128D5D26}" type="pres">
      <dgm:prSet presAssocID="{C97B9EAB-8F11-48C0-9760-22C29FCC9F50}" presName="vert0" presStyleCnt="0">
        <dgm:presLayoutVars>
          <dgm:dir/>
          <dgm:animOne val="branch"/>
          <dgm:animLvl val="lvl"/>
        </dgm:presLayoutVars>
      </dgm:prSet>
      <dgm:spPr/>
    </dgm:pt>
    <dgm:pt modelId="{CB0A0A8E-070F-1A49-B79E-02096A53C5D9}" type="pres">
      <dgm:prSet presAssocID="{5F9BD34F-04F6-4A2B-9E99-6D62ECA2F65D}" presName="thickLine" presStyleLbl="alignNode1" presStyleIdx="0" presStyleCnt="4"/>
      <dgm:spPr/>
    </dgm:pt>
    <dgm:pt modelId="{7E295728-BB4E-9041-89B3-817C0A8B73A7}" type="pres">
      <dgm:prSet presAssocID="{5F9BD34F-04F6-4A2B-9E99-6D62ECA2F65D}" presName="horz1" presStyleCnt="0"/>
      <dgm:spPr/>
    </dgm:pt>
    <dgm:pt modelId="{0A5BCD00-91F0-C940-A52A-C3F622732317}" type="pres">
      <dgm:prSet presAssocID="{5F9BD34F-04F6-4A2B-9E99-6D62ECA2F65D}" presName="tx1" presStyleLbl="revTx" presStyleIdx="0" presStyleCnt="4"/>
      <dgm:spPr/>
    </dgm:pt>
    <dgm:pt modelId="{1220FA09-541D-4048-87FB-C9B80D1DF4BD}" type="pres">
      <dgm:prSet presAssocID="{5F9BD34F-04F6-4A2B-9E99-6D62ECA2F65D}" presName="vert1" presStyleCnt="0"/>
      <dgm:spPr/>
    </dgm:pt>
    <dgm:pt modelId="{19411D75-A4D0-5346-A924-119CEF4F0F86}" type="pres">
      <dgm:prSet presAssocID="{9C7EBC9A-9D3B-4004-80B4-2F5D71B46A90}" presName="thickLine" presStyleLbl="alignNode1" presStyleIdx="1" presStyleCnt="4"/>
      <dgm:spPr/>
    </dgm:pt>
    <dgm:pt modelId="{5814E677-5D79-4A45-8380-A6ED8534BA67}" type="pres">
      <dgm:prSet presAssocID="{9C7EBC9A-9D3B-4004-80B4-2F5D71B46A90}" presName="horz1" presStyleCnt="0"/>
      <dgm:spPr/>
    </dgm:pt>
    <dgm:pt modelId="{97FFCFFE-6E77-A940-B34D-2FCCC60F55EA}" type="pres">
      <dgm:prSet presAssocID="{9C7EBC9A-9D3B-4004-80B4-2F5D71B46A90}" presName="tx1" presStyleLbl="revTx" presStyleIdx="1" presStyleCnt="4"/>
      <dgm:spPr/>
    </dgm:pt>
    <dgm:pt modelId="{0B0806C3-42F5-5547-93F4-5AC4403C6E6B}" type="pres">
      <dgm:prSet presAssocID="{9C7EBC9A-9D3B-4004-80B4-2F5D71B46A90}" presName="vert1" presStyleCnt="0"/>
      <dgm:spPr/>
    </dgm:pt>
    <dgm:pt modelId="{ACC04CB3-5CFD-2D49-A755-1DF270F9A2F7}" type="pres">
      <dgm:prSet presAssocID="{81B26535-CBEA-43FF-AB69-F4A130F4E670}" presName="thickLine" presStyleLbl="alignNode1" presStyleIdx="2" presStyleCnt="4"/>
      <dgm:spPr/>
    </dgm:pt>
    <dgm:pt modelId="{F4A87C63-DFD5-BA49-9CC8-D40B27A9C0FB}" type="pres">
      <dgm:prSet presAssocID="{81B26535-CBEA-43FF-AB69-F4A130F4E670}" presName="horz1" presStyleCnt="0"/>
      <dgm:spPr/>
    </dgm:pt>
    <dgm:pt modelId="{C43AEE91-B6F5-344E-AFE0-E0C51A55D3A5}" type="pres">
      <dgm:prSet presAssocID="{81B26535-CBEA-43FF-AB69-F4A130F4E670}" presName="tx1" presStyleLbl="revTx" presStyleIdx="2" presStyleCnt="4"/>
      <dgm:spPr/>
    </dgm:pt>
    <dgm:pt modelId="{0330B822-EDCD-6F4D-8ED3-993E2B55A50E}" type="pres">
      <dgm:prSet presAssocID="{81B26535-CBEA-43FF-AB69-F4A130F4E670}" presName="vert1" presStyleCnt="0"/>
      <dgm:spPr/>
    </dgm:pt>
    <dgm:pt modelId="{CE146240-87C1-F648-9053-AB5A1AE84A5D}" type="pres">
      <dgm:prSet presAssocID="{D80A1ABA-59A3-4DC3-A4C7-640EC3528745}" presName="thickLine" presStyleLbl="alignNode1" presStyleIdx="3" presStyleCnt="4"/>
      <dgm:spPr/>
    </dgm:pt>
    <dgm:pt modelId="{1EBAE5AF-C0AE-B84B-9230-B6E7360CE676}" type="pres">
      <dgm:prSet presAssocID="{D80A1ABA-59A3-4DC3-A4C7-640EC3528745}" presName="horz1" presStyleCnt="0"/>
      <dgm:spPr/>
    </dgm:pt>
    <dgm:pt modelId="{C9B26D0F-835B-8E4E-8420-BBC42921949B}" type="pres">
      <dgm:prSet presAssocID="{D80A1ABA-59A3-4DC3-A4C7-640EC3528745}" presName="tx1" presStyleLbl="revTx" presStyleIdx="3" presStyleCnt="4"/>
      <dgm:spPr/>
    </dgm:pt>
    <dgm:pt modelId="{13417C0E-6256-BF44-B83A-EBF2F404D552}" type="pres">
      <dgm:prSet presAssocID="{D80A1ABA-59A3-4DC3-A4C7-640EC3528745}" presName="vert1" presStyleCnt="0"/>
      <dgm:spPr/>
    </dgm:pt>
  </dgm:ptLst>
  <dgm:cxnLst>
    <dgm:cxn modelId="{C0379C11-3F62-4748-8DFD-8C4B7D3F9CCE}" type="presOf" srcId="{D80A1ABA-59A3-4DC3-A4C7-640EC3528745}" destId="{C9B26D0F-835B-8E4E-8420-BBC42921949B}" srcOrd="0" destOrd="0" presId="urn:microsoft.com/office/officeart/2008/layout/LinedList"/>
    <dgm:cxn modelId="{19C4C631-DB6A-45DF-82E5-2153EDD00998}" srcId="{C97B9EAB-8F11-48C0-9760-22C29FCC9F50}" destId="{9C7EBC9A-9D3B-4004-80B4-2F5D71B46A90}" srcOrd="1" destOrd="0" parTransId="{8291F02B-9780-4E9A-B319-0196AF4E409F}" sibTransId="{476AE704-5B25-470D-A90B-2A3EA006B78C}"/>
    <dgm:cxn modelId="{E6FA3563-5517-474E-A764-593ECBBB4994}" type="presOf" srcId="{5F9BD34F-04F6-4A2B-9E99-6D62ECA2F65D}" destId="{0A5BCD00-91F0-C940-A52A-C3F622732317}" srcOrd="0" destOrd="0" presId="urn:microsoft.com/office/officeart/2008/layout/LinedList"/>
    <dgm:cxn modelId="{73D2D481-6C37-4CE6-81E2-D61C4A2A3D59}" srcId="{C97B9EAB-8F11-48C0-9760-22C29FCC9F50}" destId="{81B26535-CBEA-43FF-AB69-F4A130F4E670}" srcOrd="2" destOrd="0" parTransId="{18EA71F5-BBED-4C50-87FB-BAA445414B00}" sibTransId="{A0D0C6A2-0D0D-44FF-B479-13B8211283DE}"/>
    <dgm:cxn modelId="{6D990DA3-D084-5748-8D43-EC63F9083C7D}" type="presOf" srcId="{81B26535-CBEA-43FF-AB69-F4A130F4E670}" destId="{C43AEE91-B6F5-344E-AFE0-E0C51A55D3A5}" srcOrd="0" destOrd="0" presId="urn:microsoft.com/office/officeart/2008/layout/LinedList"/>
    <dgm:cxn modelId="{24AC03D3-9610-4540-A528-F8AC2C249F21}" srcId="{C97B9EAB-8F11-48C0-9760-22C29FCC9F50}" destId="{D80A1ABA-59A3-4DC3-A4C7-640EC3528745}" srcOrd="3" destOrd="0" parTransId="{60E4C82A-DBD9-4FE9-95B5-2CD7CFDBAB79}" sibTransId="{15926024-77F6-4F50-BD42-5CCDBB338BC6}"/>
    <dgm:cxn modelId="{13ECB0D5-1D04-8E41-BEDB-E9F25E0264A5}" type="presOf" srcId="{9C7EBC9A-9D3B-4004-80B4-2F5D71B46A90}" destId="{97FFCFFE-6E77-A940-B34D-2FCCC60F55EA}" srcOrd="0" destOrd="0" presId="urn:microsoft.com/office/officeart/2008/layout/LinedList"/>
    <dgm:cxn modelId="{81384FE8-E240-469E-BE93-83AB290F333E}" srcId="{C97B9EAB-8F11-48C0-9760-22C29FCC9F50}" destId="{5F9BD34F-04F6-4A2B-9E99-6D62ECA2F65D}" srcOrd="0" destOrd="0" parTransId="{C1F91ED2-CE65-4197-A949-57CAE91D299D}" sibTransId="{FBD0E819-3F4B-4651-8602-19BC667CC980}"/>
    <dgm:cxn modelId="{93CB65F6-EEBF-414D-9A56-657D9204C0DE}" type="presOf" srcId="{C97B9EAB-8F11-48C0-9760-22C29FCC9F50}" destId="{D1360B8E-6704-2B4F-8FE0-C6B6128D5D26}" srcOrd="0" destOrd="0" presId="urn:microsoft.com/office/officeart/2008/layout/LinedList"/>
    <dgm:cxn modelId="{15BDC5DF-D495-DA4E-83AF-5A935B91D4CE}" type="presParOf" srcId="{D1360B8E-6704-2B4F-8FE0-C6B6128D5D26}" destId="{CB0A0A8E-070F-1A49-B79E-02096A53C5D9}" srcOrd="0" destOrd="0" presId="urn:microsoft.com/office/officeart/2008/layout/LinedList"/>
    <dgm:cxn modelId="{48FA7FB1-C485-9E45-8E42-158E194B6E16}" type="presParOf" srcId="{D1360B8E-6704-2B4F-8FE0-C6B6128D5D26}" destId="{7E295728-BB4E-9041-89B3-817C0A8B73A7}" srcOrd="1" destOrd="0" presId="urn:microsoft.com/office/officeart/2008/layout/LinedList"/>
    <dgm:cxn modelId="{DE15D789-E602-2F4E-9C14-0BFDA981DAD2}" type="presParOf" srcId="{7E295728-BB4E-9041-89B3-817C0A8B73A7}" destId="{0A5BCD00-91F0-C940-A52A-C3F622732317}" srcOrd="0" destOrd="0" presId="urn:microsoft.com/office/officeart/2008/layout/LinedList"/>
    <dgm:cxn modelId="{CFCC7294-A07A-0C4E-8952-46EA806E2E86}" type="presParOf" srcId="{7E295728-BB4E-9041-89B3-817C0A8B73A7}" destId="{1220FA09-541D-4048-87FB-C9B80D1DF4BD}" srcOrd="1" destOrd="0" presId="urn:microsoft.com/office/officeart/2008/layout/LinedList"/>
    <dgm:cxn modelId="{CAE41B26-1073-5741-8AEC-11DF7EAE0FD6}" type="presParOf" srcId="{D1360B8E-6704-2B4F-8FE0-C6B6128D5D26}" destId="{19411D75-A4D0-5346-A924-119CEF4F0F86}" srcOrd="2" destOrd="0" presId="urn:microsoft.com/office/officeart/2008/layout/LinedList"/>
    <dgm:cxn modelId="{24E260F9-CF4F-6146-9D04-8158C30DCBD3}" type="presParOf" srcId="{D1360B8E-6704-2B4F-8FE0-C6B6128D5D26}" destId="{5814E677-5D79-4A45-8380-A6ED8534BA67}" srcOrd="3" destOrd="0" presId="urn:microsoft.com/office/officeart/2008/layout/LinedList"/>
    <dgm:cxn modelId="{EB0D7593-4317-BB41-932E-F14C5136FFFA}" type="presParOf" srcId="{5814E677-5D79-4A45-8380-A6ED8534BA67}" destId="{97FFCFFE-6E77-A940-B34D-2FCCC60F55EA}" srcOrd="0" destOrd="0" presId="urn:microsoft.com/office/officeart/2008/layout/LinedList"/>
    <dgm:cxn modelId="{88D51527-FB7F-8447-8061-AA9100CD7222}" type="presParOf" srcId="{5814E677-5D79-4A45-8380-A6ED8534BA67}" destId="{0B0806C3-42F5-5547-93F4-5AC4403C6E6B}" srcOrd="1" destOrd="0" presId="urn:microsoft.com/office/officeart/2008/layout/LinedList"/>
    <dgm:cxn modelId="{6BFD1ACF-259F-EF43-978C-A79E37AA4C92}" type="presParOf" srcId="{D1360B8E-6704-2B4F-8FE0-C6B6128D5D26}" destId="{ACC04CB3-5CFD-2D49-A755-1DF270F9A2F7}" srcOrd="4" destOrd="0" presId="urn:microsoft.com/office/officeart/2008/layout/LinedList"/>
    <dgm:cxn modelId="{E800B20E-66C0-484A-A12D-A9EA4348326D}" type="presParOf" srcId="{D1360B8E-6704-2B4F-8FE0-C6B6128D5D26}" destId="{F4A87C63-DFD5-BA49-9CC8-D40B27A9C0FB}" srcOrd="5" destOrd="0" presId="urn:microsoft.com/office/officeart/2008/layout/LinedList"/>
    <dgm:cxn modelId="{04A9AFA2-36BC-BC4C-A7E3-E9A0DA6359EF}" type="presParOf" srcId="{F4A87C63-DFD5-BA49-9CC8-D40B27A9C0FB}" destId="{C43AEE91-B6F5-344E-AFE0-E0C51A55D3A5}" srcOrd="0" destOrd="0" presId="urn:microsoft.com/office/officeart/2008/layout/LinedList"/>
    <dgm:cxn modelId="{F05717E1-0AE6-DB4B-BA8C-C11431768831}" type="presParOf" srcId="{F4A87C63-DFD5-BA49-9CC8-D40B27A9C0FB}" destId="{0330B822-EDCD-6F4D-8ED3-993E2B55A50E}" srcOrd="1" destOrd="0" presId="urn:microsoft.com/office/officeart/2008/layout/LinedList"/>
    <dgm:cxn modelId="{16E5553A-027D-A746-AE61-F6A767B1537C}" type="presParOf" srcId="{D1360B8E-6704-2B4F-8FE0-C6B6128D5D26}" destId="{CE146240-87C1-F648-9053-AB5A1AE84A5D}" srcOrd="6" destOrd="0" presId="urn:microsoft.com/office/officeart/2008/layout/LinedList"/>
    <dgm:cxn modelId="{7398625E-96E3-6040-8B35-8E9DC483ED8E}" type="presParOf" srcId="{D1360B8E-6704-2B4F-8FE0-C6B6128D5D26}" destId="{1EBAE5AF-C0AE-B84B-9230-B6E7360CE676}" srcOrd="7" destOrd="0" presId="urn:microsoft.com/office/officeart/2008/layout/LinedList"/>
    <dgm:cxn modelId="{1E4C257D-CFD8-5E48-88FD-E067F58AAB3F}" type="presParOf" srcId="{1EBAE5AF-C0AE-B84B-9230-B6E7360CE676}" destId="{C9B26D0F-835B-8E4E-8420-BBC42921949B}" srcOrd="0" destOrd="0" presId="urn:microsoft.com/office/officeart/2008/layout/LinedList"/>
    <dgm:cxn modelId="{58015A78-D420-1942-A8C3-15B8E1AA0B9A}" type="presParOf" srcId="{1EBAE5AF-C0AE-B84B-9230-B6E7360CE676}" destId="{13417C0E-6256-BF44-B83A-EBF2F404D55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5DF685-3855-404E-A5AF-EB6F4E4AE310}">
      <dsp:nvSpPr>
        <dsp:cNvPr id="0" name=""/>
        <dsp:cNvSpPr/>
      </dsp:nvSpPr>
      <dsp:spPr>
        <a:xfrm>
          <a:off x="679050"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986A96-253F-4951-9939-9D1B92FD02E1}">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2CA822-E6BA-46D8-BDD1-2142694BB8D1}">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We ideally want to meet our original estimates for the year of 2 Million </a:t>
          </a:r>
        </a:p>
      </dsp:txBody>
      <dsp:txXfrm>
        <a:off x="75768" y="3053169"/>
        <a:ext cx="3093750" cy="720000"/>
      </dsp:txXfrm>
    </dsp:sp>
    <dsp:sp modelId="{D66CD78F-C819-4EAE-9EF7-6DD1F5617203}">
      <dsp:nvSpPr>
        <dsp:cNvPr id="0" name=""/>
        <dsp:cNvSpPr/>
      </dsp:nvSpPr>
      <dsp:spPr>
        <a:xfrm>
          <a:off x="4314206"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08871C-22EF-4526-BF81-DE7359F231A1}">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C468F1-44CC-4BFC-96F3-9B72D609D37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Target is to save around 1.5 million for the rest of the year</a:t>
          </a:r>
        </a:p>
      </dsp:txBody>
      <dsp:txXfrm>
        <a:off x="3710925" y="3053169"/>
        <a:ext cx="3093750" cy="720000"/>
      </dsp:txXfrm>
    </dsp:sp>
    <dsp:sp modelId="{F90D1941-FF05-4FDA-9363-C8D5DC425D3D}">
      <dsp:nvSpPr>
        <dsp:cNvPr id="0" name=""/>
        <dsp:cNvSpPr/>
      </dsp:nvSpPr>
      <dsp:spPr>
        <a:xfrm>
          <a:off x="7949362"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DFA560-B561-47B5-9C14-F6E26800C4A6}">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954D38-435C-485B-B49E-1D769D3BCEFF}">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Need to achieve Weekly Target per week cost of $37800</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7F44D-0C16-4C22-B0C7-3E03CEFC5055}">
      <dsp:nvSpPr>
        <dsp:cNvPr id="0" name=""/>
        <dsp:cNvSpPr/>
      </dsp:nvSpPr>
      <dsp:spPr>
        <a:xfrm>
          <a:off x="0" y="536"/>
          <a:ext cx="5452532" cy="1255116"/>
        </a:xfrm>
        <a:prstGeom prst="roundRect">
          <a:avLst>
            <a:gd name="adj" fmla="val 10000"/>
          </a:avLst>
        </a:prstGeom>
        <a:gradFill rotWithShape="0">
          <a:gsLst>
            <a:gs pos="0">
              <a:schemeClr val="accent3">
                <a:tint val="40000"/>
                <a:hueOff val="0"/>
                <a:satOff val="0"/>
                <a:lumOff val="0"/>
                <a:alphaOff val="0"/>
                <a:satMod val="103000"/>
                <a:lumMod val="102000"/>
                <a:tint val="94000"/>
              </a:schemeClr>
            </a:gs>
            <a:gs pos="50000">
              <a:schemeClr val="accent3">
                <a:tint val="40000"/>
                <a:hueOff val="0"/>
                <a:satOff val="0"/>
                <a:lumOff val="0"/>
                <a:alphaOff val="0"/>
                <a:satMod val="110000"/>
                <a:lumMod val="100000"/>
                <a:shade val="100000"/>
              </a:schemeClr>
            </a:gs>
            <a:gs pos="100000">
              <a:schemeClr val="accent3">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FF5195DA-151D-4852-A53C-61651A6655A9}">
      <dsp:nvSpPr>
        <dsp:cNvPr id="0" name=""/>
        <dsp:cNvSpPr/>
      </dsp:nvSpPr>
      <dsp:spPr>
        <a:xfrm>
          <a:off x="379672" y="282937"/>
          <a:ext cx="690314" cy="6903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D0C8041-E1E5-4DBA-AD7C-B6AE682EB302}">
      <dsp:nvSpPr>
        <dsp:cNvPr id="0" name=""/>
        <dsp:cNvSpPr/>
      </dsp:nvSpPr>
      <dsp:spPr>
        <a:xfrm>
          <a:off x="1449660" y="536"/>
          <a:ext cx="2453639" cy="125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833" tIns="132833" rIns="132833" bIns="132833" numCol="1" spcCol="1270" anchor="ctr" anchorCtr="0">
          <a:noAutofit/>
        </a:bodyPr>
        <a:lstStyle/>
        <a:p>
          <a:pPr marL="0" lvl="0" indent="0" algn="l" defTabSz="666750">
            <a:lnSpc>
              <a:spcPct val="100000"/>
            </a:lnSpc>
            <a:spcBef>
              <a:spcPct val="0"/>
            </a:spcBef>
            <a:spcAft>
              <a:spcPct val="35000"/>
            </a:spcAft>
            <a:buNone/>
          </a:pPr>
          <a:r>
            <a:rPr lang="en-US" sz="1500" kern="1200" dirty="0"/>
            <a:t>The total sample size is 22. </a:t>
          </a:r>
        </a:p>
      </dsp:txBody>
      <dsp:txXfrm>
        <a:off x="1449660" y="536"/>
        <a:ext cx="2453639" cy="1255116"/>
      </dsp:txXfrm>
    </dsp:sp>
    <dsp:sp modelId="{7E84F65F-A5BD-4060-BE64-749906546294}">
      <dsp:nvSpPr>
        <dsp:cNvPr id="0" name=""/>
        <dsp:cNvSpPr/>
      </dsp:nvSpPr>
      <dsp:spPr>
        <a:xfrm>
          <a:off x="3903299" y="536"/>
          <a:ext cx="1549232" cy="125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833" tIns="132833" rIns="132833" bIns="132833" numCol="1" spcCol="1270" anchor="ctr" anchorCtr="0">
          <a:noAutofit/>
        </a:bodyPr>
        <a:lstStyle/>
        <a:p>
          <a:pPr marL="0" lvl="0" indent="0" algn="l" defTabSz="488950">
            <a:lnSpc>
              <a:spcPct val="100000"/>
            </a:lnSpc>
            <a:spcBef>
              <a:spcPct val="0"/>
            </a:spcBef>
            <a:spcAft>
              <a:spcPct val="35000"/>
            </a:spcAft>
            <a:buNone/>
          </a:pPr>
          <a:r>
            <a:rPr lang="en-US" sz="1100" kern="1200" dirty="0"/>
            <a:t>Sample in Baseline Process   : 15 </a:t>
          </a:r>
        </a:p>
        <a:p>
          <a:pPr marL="0" lvl="0" indent="0" algn="l" defTabSz="488950">
            <a:lnSpc>
              <a:spcPct val="100000"/>
            </a:lnSpc>
            <a:spcBef>
              <a:spcPct val="0"/>
            </a:spcBef>
            <a:spcAft>
              <a:spcPct val="35000"/>
            </a:spcAft>
            <a:buNone/>
          </a:pPr>
          <a:r>
            <a:rPr lang="en-US" sz="1100" kern="1200" dirty="0"/>
            <a:t>Sample in Improved Process : 7</a:t>
          </a:r>
        </a:p>
      </dsp:txBody>
      <dsp:txXfrm>
        <a:off x="3903299" y="536"/>
        <a:ext cx="1549232" cy="1255116"/>
      </dsp:txXfrm>
    </dsp:sp>
    <dsp:sp modelId="{895ADE03-5748-43FF-9AD3-97CE62E205F5}">
      <dsp:nvSpPr>
        <dsp:cNvPr id="0" name=""/>
        <dsp:cNvSpPr/>
      </dsp:nvSpPr>
      <dsp:spPr>
        <a:xfrm>
          <a:off x="0" y="1569432"/>
          <a:ext cx="5452532" cy="1255116"/>
        </a:xfrm>
        <a:prstGeom prst="roundRect">
          <a:avLst>
            <a:gd name="adj" fmla="val 10000"/>
          </a:avLst>
        </a:prstGeom>
        <a:gradFill rotWithShape="0">
          <a:gsLst>
            <a:gs pos="0">
              <a:schemeClr val="accent3">
                <a:tint val="40000"/>
                <a:hueOff val="0"/>
                <a:satOff val="0"/>
                <a:lumOff val="0"/>
                <a:alphaOff val="0"/>
                <a:satMod val="103000"/>
                <a:lumMod val="102000"/>
                <a:tint val="94000"/>
              </a:schemeClr>
            </a:gs>
            <a:gs pos="50000">
              <a:schemeClr val="accent3">
                <a:tint val="40000"/>
                <a:hueOff val="0"/>
                <a:satOff val="0"/>
                <a:lumOff val="0"/>
                <a:alphaOff val="0"/>
                <a:satMod val="110000"/>
                <a:lumMod val="100000"/>
                <a:shade val="100000"/>
              </a:schemeClr>
            </a:gs>
            <a:gs pos="100000">
              <a:schemeClr val="accent3">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EC5E44BA-B2EC-45B9-9191-3CF31D359BDA}">
      <dsp:nvSpPr>
        <dsp:cNvPr id="0" name=""/>
        <dsp:cNvSpPr/>
      </dsp:nvSpPr>
      <dsp:spPr>
        <a:xfrm>
          <a:off x="379672" y="1851833"/>
          <a:ext cx="690314" cy="690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D61B3743-103E-4A03-8773-A70B6EC0F85C}">
      <dsp:nvSpPr>
        <dsp:cNvPr id="0" name=""/>
        <dsp:cNvSpPr/>
      </dsp:nvSpPr>
      <dsp:spPr>
        <a:xfrm>
          <a:off x="1449660" y="1569432"/>
          <a:ext cx="4002871" cy="125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833" tIns="132833" rIns="132833" bIns="132833" numCol="1" spcCol="1270" anchor="ctr" anchorCtr="0">
          <a:noAutofit/>
        </a:bodyPr>
        <a:lstStyle/>
        <a:p>
          <a:pPr marL="0" lvl="0" indent="0" algn="l" defTabSz="666750">
            <a:lnSpc>
              <a:spcPct val="100000"/>
            </a:lnSpc>
            <a:spcBef>
              <a:spcPct val="0"/>
            </a:spcBef>
            <a:spcAft>
              <a:spcPct val="35000"/>
            </a:spcAft>
            <a:buNone/>
          </a:pPr>
          <a:r>
            <a:rPr lang="en-US" sz="1500" kern="1200" dirty="0"/>
            <a:t>For a margin of error of 3800 dollars (10% of budget) , we need 9 samples to test our change with 90% confidence, we got only 7 samples</a:t>
          </a:r>
        </a:p>
      </dsp:txBody>
      <dsp:txXfrm>
        <a:off x="1449660" y="1569432"/>
        <a:ext cx="4002871" cy="1255116"/>
      </dsp:txXfrm>
    </dsp:sp>
    <dsp:sp modelId="{1B978D04-32B3-41BB-A315-0E7AE43D8102}">
      <dsp:nvSpPr>
        <dsp:cNvPr id="0" name=""/>
        <dsp:cNvSpPr/>
      </dsp:nvSpPr>
      <dsp:spPr>
        <a:xfrm>
          <a:off x="0" y="3138328"/>
          <a:ext cx="5452532" cy="1255116"/>
        </a:xfrm>
        <a:prstGeom prst="roundRect">
          <a:avLst>
            <a:gd name="adj" fmla="val 10000"/>
          </a:avLst>
        </a:prstGeom>
        <a:gradFill rotWithShape="0">
          <a:gsLst>
            <a:gs pos="0">
              <a:schemeClr val="accent3">
                <a:tint val="40000"/>
                <a:hueOff val="0"/>
                <a:satOff val="0"/>
                <a:lumOff val="0"/>
                <a:alphaOff val="0"/>
                <a:satMod val="103000"/>
                <a:lumMod val="102000"/>
                <a:tint val="94000"/>
              </a:schemeClr>
            </a:gs>
            <a:gs pos="50000">
              <a:schemeClr val="accent3">
                <a:tint val="40000"/>
                <a:hueOff val="0"/>
                <a:satOff val="0"/>
                <a:lumOff val="0"/>
                <a:alphaOff val="0"/>
                <a:satMod val="110000"/>
                <a:lumMod val="100000"/>
                <a:shade val="100000"/>
              </a:schemeClr>
            </a:gs>
            <a:gs pos="100000">
              <a:schemeClr val="accent3">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2A9B186C-0B72-42BB-BAFA-842DC23C8B71}">
      <dsp:nvSpPr>
        <dsp:cNvPr id="0" name=""/>
        <dsp:cNvSpPr/>
      </dsp:nvSpPr>
      <dsp:spPr>
        <a:xfrm>
          <a:off x="379672" y="3420730"/>
          <a:ext cx="690314" cy="6903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7944F38-1329-44FE-8875-46FDC563DBF6}">
      <dsp:nvSpPr>
        <dsp:cNvPr id="0" name=""/>
        <dsp:cNvSpPr/>
      </dsp:nvSpPr>
      <dsp:spPr>
        <a:xfrm>
          <a:off x="1449660" y="3138328"/>
          <a:ext cx="2453639" cy="125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833" tIns="132833" rIns="132833" bIns="132833" numCol="1" spcCol="1270" anchor="ctr" anchorCtr="0">
          <a:noAutofit/>
        </a:bodyPr>
        <a:lstStyle/>
        <a:p>
          <a:pPr marL="0" lvl="0" indent="0" algn="l" defTabSz="666750">
            <a:lnSpc>
              <a:spcPct val="100000"/>
            </a:lnSpc>
            <a:spcBef>
              <a:spcPct val="0"/>
            </a:spcBef>
            <a:spcAft>
              <a:spcPct val="35000"/>
            </a:spcAft>
            <a:buNone/>
          </a:pPr>
          <a:r>
            <a:rPr lang="en-US" sz="1500" kern="1200" dirty="0"/>
            <a:t>We are limited by the time period to measure our improvement, </a:t>
          </a:r>
        </a:p>
      </dsp:txBody>
      <dsp:txXfrm>
        <a:off x="1449660" y="3138328"/>
        <a:ext cx="2453639" cy="1255116"/>
      </dsp:txXfrm>
    </dsp:sp>
    <dsp:sp modelId="{48238E8E-A383-476D-8907-E43D86ED6C6D}">
      <dsp:nvSpPr>
        <dsp:cNvPr id="0" name=""/>
        <dsp:cNvSpPr/>
      </dsp:nvSpPr>
      <dsp:spPr>
        <a:xfrm>
          <a:off x="3903299" y="3138328"/>
          <a:ext cx="1549232" cy="125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833" tIns="132833" rIns="132833" bIns="132833" numCol="1" spcCol="1270" anchor="ctr" anchorCtr="0">
          <a:noAutofit/>
        </a:bodyPr>
        <a:lstStyle/>
        <a:p>
          <a:pPr marL="0" lvl="0" indent="0" algn="l" defTabSz="488950">
            <a:lnSpc>
              <a:spcPct val="100000"/>
            </a:lnSpc>
            <a:spcBef>
              <a:spcPct val="0"/>
            </a:spcBef>
            <a:spcAft>
              <a:spcPct val="35000"/>
            </a:spcAft>
            <a:buNone/>
          </a:pPr>
          <a:r>
            <a:rPr lang="en-US" sz="1100" kern="1200"/>
            <a:t>It is a continuous process and will measure for the next few weeks and re verify</a:t>
          </a:r>
        </a:p>
      </dsp:txBody>
      <dsp:txXfrm>
        <a:off x="3903299" y="3138328"/>
        <a:ext cx="1549232" cy="12551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A0A8E-070F-1A49-B79E-02096A53C5D9}">
      <dsp:nvSpPr>
        <dsp:cNvPr id="0" name=""/>
        <dsp:cNvSpPr/>
      </dsp:nvSpPr>
      <dsp:spPr>
        <a:xfrm>
          <a:off x="0" y="0"/>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5BCD00-91F0-C940-A52A-C3F622732317}">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Since this is reported by the AWS service, the repeatability and reproducibility is high</a:t>
          </a:r>
        </a:p>
      </dsp:txBody>
      <dsp:txXfrm>
        <a:off x="0" y="0"/>
        <a:ext cx="10515600" cy="1087834"/>
      </dsp:txXfrm>
    </dsp:sp>
    <dsp:sp modelId="{19411D75-A4D0-5346-A924-119CEF4F0F86}">
      <dsp:nvSpPr>
        <dsp:cNvPr id="0" name=""/>
        <dsp:cNvSpPr/>
      </dsp:nvSpPr>
      <dsp:spPr>
        <a:xfrm>
          <a:off x="0" y="1087834"/>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FFCFFE-6E77-A940-B34D-2FCCC60F55EA}">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We get same numbers from their API every time</a:t>
          </a:r>
        </a:p>
      </dsp:txBody>
      <dsp:txXfrm>
        <a:off x="0" y="1087834"/>
        <a:ext cx="10515600" cy="1087834"/>
      </dsp:txXfrm>
    </dsp:sp>
    <dsp:sp modelId="{ACC04CB3-5CFD-2D49-A755-1DF270F9A2F7}">
      <dsp:nvSpPr>
        <dsp:cNvPr id="0" name=""/>
        <dsp:cNvSpPr/>
      </dsp:nvSpPr>
      <dsp:spPr>
        <a:xfrm>
          <a:off x="0" y="2175669"/>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3AEE91-B6F5-344E-AFE0-E0C51A55D3A5}">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This is the Bill the AWS is sending us, so they can’t walk back </a:t>
          </a:r>
        </a:p>
      </dsp:txBody>
      <dsp:txXfrm>
        <a:off x="0" y="2175669"/>
        <a:ext cx="10515600" cy="1087834"/>
      </dsp:txXfrm>
    </dsp:sp>
    <dsp:sp modelId="{CE146240-87C1-F648-9053-AB5A1AE84A5D}">
      <dsp:nvSpPr>
        <dsp:cNvPr id="0" name=""/>
        <dsp:cNvSpPr/>
      </dsp:nvSpPr>
      <dsp:spPr>
        <a:xfrm>
          <a:off x="0" y="3263503"/>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26D0F-835B-8E4E-8420-BBC42921949B}">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So, in our case the measurement error is zero</a:t>
          </a:r>
        </a:p>
      </dsp:txBody>
      <dsp:txXfrm>
        <a:off x="0" y="3263503"/>
        <a:ext cx="10515600" cy="108783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1CEFDB-2449-144B-8BD7-7370A45B80EC}" type="datetimeFigureOut">
              <a:rPr lang="en-US" smtClean="0"/>
              <a:t>6/13/21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0F2E97-6CE8-0D4A-BC7C-20BC233C586A}" type="slidenum">
              <a:rPr lang="en-US" smtClean="0"/>
              <a:t>‹#›</a:t>
            </a:fld>
            <a:endParaRPr lang="en-US"/>
          </a:p>
        </p:txBody>
      </p:sp>
    </p:spTree>
    <p:extLst>
      <p:ext uri="{BB962C8B-B14F-4D97-AF65-F5344CB8AC3E}">
        <p14:creationId xmlns:p14="http://schemas.microsoft.com/office/powerpoint/2010/main" val="1928772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A67F6F0-7F7C-4CE0-9C03-F67091BD1D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A81313F4-CB92-45BD-95F2-5CCA27C57F8A}" type="slidenum">
              <a:rPr lang="en-US" altLang="en-US" sz="1200"/>
              <a:pPr/>
              <a:t>1</a:t>
            </a:fld>
            <a:endParaRPr lang="en-US" altLang="en-US" sz="1200"/>
          </a:p>
        </p:txBody>
      </p:sp>
      <p:sp>
        <p:nvSpPr>
          <p:cNvPr id="12291" name="Rectangle 2">
            <a:extLst>
              <a:ext uri="{FF2B5EF4-FFF2-40B4-BE49-F238E27FC236}">
                <a16:creationId xmlns:a16="http://schemas.microsoft.com/office/drawing/2014/main" id="{A5C1C903-9BBB-43BF-A2FA-CC522E4408A1}"/>
              </a:ext>
            </a:extLst>
          </p:cNvPr>
          <p:cNvSpPr>
            <a:spLocks noGrp="1" noChangeArrowheads="1"/>
          </p:cNvSpPr>
          <p:nvPr>
            <p:ph type="body" idx="1"/>
          </p:nvPr>
        </p:nvSpPr>
        <p:spPr>
          <a:xfrm>
            <a:off x="931863" y="4410075"/>
            <a:ext cx="5141912" cy="41735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17" tIns="51717" rIns="101817" bIns="51717"/>
          <a:lstStyle/>
          <a:p>
            <a:endParaRPr lang="en-US" altLang="en-US"/>
          </a:p>
        </p:txBody>
      </p:sp>
      <p:sp>
        <p:nvSpPr>
          <p:cNvPr id="12292" name="Rectangle 3">
            <a:extLst>
              <a:ext uri="{FF2B5EF4-FFF2-40B4-BE49-F238E27FC236}">
                <a16:creationId xmlns:a16="http://schemas.microsoft.com/office/drawing/2014/main" id="{DC3D8417-4455-4111-B935-BF09C2404FFB}"/>
              </a:ext>
            </a:extLst>
          </p:cNvPr>
          <p:cNvSpPr>
            <a:spLocks noGrp="1" noRot="1" noChangeAspect="1" noChangeArrowheads="1" noTextEdit="1"/>
          </p:cNvSpPr>
          <p:nvPr>
            <p:ph type="sldImg"/>
          </p:nvPr>
        </p:nvSpPr>
        <p:spPr>
          <a:xfrm>
            <a:off x="438150" y="709613"/>
            <a:ext cx="6138863" cy="3454400"/>
          </a:xfrm>
          <a:ln w="12700" cap="flat">
            <a:solidFill>
              <a:schemeClr val="tx1"/>
            </a:solid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0F2E97-6CE8-0D4A-BC7C-20BC233C586A}" type="slidenum">
              <a:rPr lang="en-US" smtClean="0"/>
              <a:t>18</a:t>
            </a:fld>
            <a:endParaRPr lang="en-US"/>
          </a:p>
        </p:txBody>
      </p:sp>
    </p:spTree>
    <p:extLst>
      <p:ext uri="{BB962C8B-B14F-4D97-AF65-F5344CB8AC3E}">
        <p14:creationId xmlns:p14="http://schemas.microsoft.com/office/powerpoint/2010/main" val="566043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9684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5524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4058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827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9069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029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2927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6/13/21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711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6/13/21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6646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3952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5344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416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6/13/21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870263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tiff"/></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0CE727-F04C-2844-9BFC-33AEC71641DD}"/>
              </a:ext>
            </a:extLst>
          </p:cNvPr>
          <p:cNvSpPr/>
          <p:nvPr/>
        </p:nvSpPr>
        <p:spPr>
          <a:xfrm>
            <a:off x="0" y="-67443"/>
            <a:ext cx="12192000" cy="1354217"/>
          </a:xfrm>
          <a:prstGeom prst="rect">
            <a:avLst/>
          </a:prstGeom>
        </p:spPr>
        <p:txBody>
          <a:bodyPr wrap="square">
            <a:spAutoFit/>
          </a:bodyPr>
          <a:lstStyle/>
          <a:p>
            <a:pPr algn="ctr"/>
            <a:r>
              <a:rPr lang="en-US" sz="3600" dirty="0">
                <a:solidFill>
                  <a:srgbClr val="232323"/>
                </a:solidFill>
                <a:latin typeface="GillSansMT"/>
              </a:rPr>
              <a:t>MBC 638  AWS COST CONTROL PROJECT </a:t>
            </a:r>
            <a:endParaRPr lang="en-US" dirty="0"/>
          </a:p>
          <a:p>
            <a:pPr algn="ctr"/>
            <a:r>
              <a:rPr lang="en-US" sz="2800" dirty="0">
                <a:solidFill>
                  <a:srgbClr val="232323"/>
                </a:solidFill>
                <a:latin typeface="GillSansMT"/>
              </a:rPr>
              <a:t>Process Owner: Systems Engineering </a:t>
            </a:r>
            <a:endParaRPr lang="en-US" dirty="0"/>
          </a:p>
          <a:p>
            <a:pPr algn="ctr"/>
            <a:r>
              <a:rPr lang="en-US" dirty="0">
                <a:solidFill>
                  <a:srgbClr val="232323"/>
                </a:solidFill>
                <a:latin typeface="Biome" panose="020B0604020202020204" pitchFamily="34" charset="0"/>
                <a:cs typeface="Biome" panose="020B0604020202020204" pitchFamily="34" charset="0"/>
              </a:rPr>
              <a:t>KEY DATES | DEFINE: 4/15 | MEASURE: 4/26 | ANALYZE: 4/30 | IMPROVE: 5/3 | CONTROL: 6/4 </a:t>
            </a:r>
            <a:endParaRPr lang="en-US" dirty="0">
              <a:effectLst/>
              <a:latin typeface="Biome" panose="020B0604020202020204" pitchFamily="34" charset="0"/>
              <a:cs typeface="Biome" panose="020B0604020202020204" pitchFamily="34" charset="0"/>
            </a:endParaRPr>
          </a:p>
        </p:txBody>
      </p:sp>
      <p:graphicFrame>
        <p:nvGraphicFramePr>
          <p:cNvPr id="4" name="Table 4">
            <a:extLst>
              <a:ext uri="{FF2B5EF4-FFF2-40B4-BE49-F238E27FC236}">
                <a16:creationId xmlns:a16="http://schemas.microsoft.com/office/drawing/2014/main" id="{2BB439D1-4DF9-2A4C-9F4B-23B2F798671F}"/>
              </a:ext>
            </a:extLst>
          </p:cNvPr>
          <p:cNvGraphicFramePr>
            <a:graphicFrameLocks noGrp="1"/>
          </p:cNvGraphicFramePr>
          <p:nvPr>
            <p:extLst>
              <p:ext uri="{D42A27DB-BD31-4B8C-83A1-F6EECF244321}">
                <p14:modId xmlns:p14="http://schemas.microsoft.com/office/powerpoint/2010/main" val="2830202049"/>
              </p:ext>
            </p:extLst>
          </p:nvPr>
        </p:nvGraphicFramePr>
        <p:xfrm>
          <a:off x="0" y="1321098"/>
          <a:ext cx="12192000" cy="5713008"/>
        </p:xfrm>
        <a:graphic>
          <a:graphicData uri="http://schemas.openxmlformats.org/drawingml/2006/table">
            <a:tbl>
              <a:tblPr bandRow="1">
                <a:tableStyleId>{F5AB1C69-6EDB-4FF4-983F-18BD219EF322}</a:tableStyleId>
              </a:tblPr>
              <a:tblGrid>
                <a:gridCol w="3048000">
                  <a:extLst>
                    <a:ext uri="{9D8B030D-6E8A-4147-A177-3AD203B41FA5}">
                      <a16:colId xmlns:a16="http://schemas.microsoft.com/office/drawing/2014/main" val="2420707849"/>
                    </a:ext>
                  </a:extLst>
                </a:gridCol>
                <a:gridCol w="3048000">
                  <a:extLst>
                    <a:ext uri="{9D8B030D-6E8A-4147-A177-3AD203B41FA5}">
                      <a16:colId xmlns:a16="http://schemas.microsoft.com/office/drawing/2014/main" val="3076213870"/>
                    </a:ext>
                  </a:extLst>
                </a:gridCol>
                <a:gridCol w="3048000">
                  <a:extLst>
                    <a:ext uri="{9D8B030D-6E8A-4147-A177-3AD203B41FA5}">
                      <a16:colId xmlns:a16="http://schemas.microsoft.com/office/drawing/2014/main" val="866855524"/>
                    </a:ext>
                  </a:extLst>
                </a:gridCol>
                <a:gridCol w="3048000">
                  <a:extLst>
                    <a:ext uri="{9D8B030D-6E8A-4147-A177-3AD203B41FA5}">
                      <a16:colId xmlns:a16="http://schemas.microsoft.com/office/drawing/2014/main" val="2317377567"/>
                    </a:ext>
                  </a:extLst>
                </a:gridCol>
              </a:tblGrid>
              <a:tr h="374489">
                <a:tc>
                  <a:txBody>
                    <a:bodyPr/>
                    <a:lstStyle/>
                    <a:p>
                      <a:pPr algn="ctr"/>
                      <a:r>
                        <a:rPr lang="en-US" b="1" i="0" dirty="0">
                          <a:latin typeface="Consolas" panose="020B0609020204030204" pitchFamily="49" charset="0"/>
                          <a:ea typeface="Helvetica Neue Condensed" panose="02000503000000020004" pitchFamily="2" charset="0"/>
                          <a:cs typeface="Consolas" panose="020B0609020204030204" pitchFamily="49" charset="0"/>
                        </a:rPr>
                        <a:t>DEFINE</a:t>
                      </a:r>
                    </a:p>
                  </a:txBody>
                  <a:tcPr/>
                </a:tc>
                <a:tc>
                  <a:txBody>
                    <a:bodyPr/>
                    <a:lstStyle/>
                    <a:p>
                      <a:pPr algn="ctr"/>
                      <a:r>
                        <a:rPr lang="en-US" b="1" i="0" dirty="0">
                          <a:latin typeface="Consolas" panose="020B0609020204030204" pitchFamily="49" charset="0"/>
                          <a:ea typeface="Helvetica Neue Condensed" panose="02000503000000020004" pitchFamily="2" charset="0"/>
                          <a:cs typeface="Consolas" panose="020B0609020204030204" pitchFamily="49" charset="0"/>
                        </a:rPr>
                        <a:t>MEASURE</a:t>
                      </a:r>
                    </a:p>
                  </a:txBody>
                  <a:tcPr/>
                </a:tc>
                <a:tc>
                  <a:txBody>
                    <a:bodyPr/>
                    <a:lstStyle/>
                    <a:p>
                      <a:pPr algn="ctr"/>
                      <a:r>
                        <a:rPr lang="en-US" b="1" i="0" dirty="0">
                          <a:latin typeface="Consolas" panose="020B0609020204030204" pitchFamily="49" charset="0"/>
                          <a:ea typeface="Helvetica Neue Condensed" panose="02000503000000020004" pitchFamily="2" charset="0"/>
                          <a:cs typeface="Consolas" panose="020B0609020204030204" pitchFamily="49" charset="0"/>
                        </a:rPr>
                        <a:t>ANALYZE</a:t>
                      </a:r>
                    </a:p>
                  </a:txBody>
                  <a:tcPr/>
                </a:tc>
                <a:tc>
                  <a:txBody>
                    <a:bodyPr/>
                    <a:lstStyle/>
                    <a:p>
                      <a:pPr algn="ctr"/>
                      <a:r>
                        <a:rPr lang="en-US" b="1" i="0" dirty="0">
                          <a:latin typeface="Consolas" panose="020B0609020204030204" pitchFamily="49" charset="0"/>
                          <a:ea typeface="Helvetica Neue Condensed" panose="02000503000000020004" pitchFamily="2" charset="0"/>
                          <a:cs typeface="Consolas" panose="020B0609020204030204" pitchFamily="49" charset="0"/>
                        </a:rPr>
                        <a:t>IMPROVE</a:t>
                      </a:r>
                    </a:p>
                  </a:txBody>
                  <a:tcPr/>
                </a:tc>
                <a:extLst>
                  <a:ext uri="{0D108BD9-81ED-4DB2-BD59-A6C34878D82A}">
                    <a16:rowId xmlns:a16="http://schemas.microsoft.com/office/drawing/2014/main" val="456353972"/>
                  </a:ext>
                </a:extLst>
              </a:tr>
              <a:tr h="2459724">
                <a:tc rowSpan="3">
                  <a:txBody>
                    <a:bodyPr/>
                    <a:lstStyle/>
                    <a:p>
                      <a:r>
                        <a:rPr lang="en-US" dirty="0"/>
                        <a:t>Problem To Solve</a:t>
                      </a:r>
                    </a:p>
                    <a:p>
                      <a:r>
                        <a:rPr lang="en-US" sz="1400" dirty="0"/>
                        <a:t> The month over month cost of AWS resource usage increases at a rate more significant than the allocated budget for the year</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pPr marL="0" algn="l" defTabSz="914400" rtl="0" eaLnBrk="1" latinLnBrk="0" hangingPunct="1"/>
                      <a:r>
                        <a:rPr lang="en-US" sz="1800" kern="1200" dirty="0">
                          <a:solidFill>
                            <a:schemeClr val="dk1"/>
                          </a:solidFill>
                          <a:latin typeface="+mn-lt"/>
                          <a:ea typeface="+mn-ea"/>
                          <a:cs typeface="+mn-cs"/>
                        </a:rPr>
                        <a:t>Business Impact</a:t>
                      </a:r>
                    </a:p>
                    <a:p>
                      <a:r>
                        <a:rPr lang="en-US" sz="1200" kern="1200" dirty="0">
                          <a:solidFill>
                            <a:schemeClr val="dk1"/>
                          </a:solidFill>
                          <a:effectLst/>
                          <a:latin typeface="+mn-lt"/>
                          <a:ea typeface="+mn-ea"/>
                          <a:cs typeface="+mn-cs"/>
                        </a:rPr>
                        <a:t>If the cost is not controlled, we might not have the budget to execute the projects planned for the later part of the year. The AWS cost for the first quarter of 2021 is at 550K. The projected cost is a total of 3.5 million for the remainder of the year, which is 75% more than what is budgeted around 2 million for 2021.</a:t>
                      </a:r>
                    </a:p>
                  </a:txBody>
                  <a:tcPr/>
                </a:tc>
                <a:tc rowSpan="3">
                  <a:txBody>
                    <a:bodyPr/>
                    <a:lstStyle/>
                    <a:p>
                      <a:r>
                        <a:rPr lang="en-US" sz="1600" dirty="0"/>
                        <a:t>Collect data on 3 continuous and 2 discrete variables</a:t>
                      </a:r>
                    </a:p>
                    <a:p>
                      <a:r>
                        <a:rPr lang="en-US" sz="1400" dirty="0"/>
                        <a:t>Discrete: Team, Type of AWS Service </a:t>
                      </a:r>
                    </a:p>
                    <a:p>
                      <a:r>
                        <a:rPr lang="en-US" sz="1400" dirty="0"/>
                        <a:t>Continuous: Time, Service Cost, Utilization</a:t>
                      </a:r>
                    </a:p>
                    <a:p>
                      <a:endParaRPr lang="en-US" dirty="0"/>
                    </a:p>
                    <a:p>
                      <a:endParaRPr lang="en-US" dirty="0"/>
                    </a:p>
                    <a:p>
                      <a:endParaRPr lang="en-US" dirty="0"/>
                    </a:p>
                    <a:p>
                      <a:endParaRPr lang="en-US" sz="1600" dirty="0"/>
                    </a:p>
                  </a:txBody>
                  <a:tcPr/>
                </a:tc>
                <a:tc rowSpan="3">
                  <a:txBody>
                    <a:bodyPr/>
                    <a:lstStyle/>
                    <a:p>
                      <a:r>
                        <a:rPr lang="en-US" sz="1600" dirty="0"/>
                        <a:t>Box and Whisker plot showing high variations in one of the development and production account</a:t>
                      </a:r>
                    </a:p>
                    <a:p>
                      <a:endParaRPr lang="en-US" sz="1600" dirty="0"/>
                    </a:p>
                    <a:p>
                      <a:endParaRPr lang="en-US" sz="1600" dirty="0"/>
                    </a:p>
                    <a:p>
                      <a:endParaRPr lang="en-US" sz="1600" dirty="0"/>
                    </a:p>
                    <a:p>
                      <a:endParaRPr lang="en-US" sz="1600" dirty="0"/>
                    </a:p>
                    <a:p>
                      <a:endParaRPr lang="en-US" sz="1600" dirty="0"/>
                    </a:p>
                  </a:txBody>
                  <a:tcPr/>
                </a:tc>
                <a:tc>
                  <a:txBody>
                    <a:bodyPr/>
                    <a:lstStyle/>
                    <a:p>
                      <a:endParaRPr lang="en-US" dirty="0"/>
                    </a:p>
                  </a:txBody>
                  <a:tcPr/>
                </a:tc>
                <a:extLst>
                  <a:ext uri="{0D108BD9-81ED-4DB2-BD59-A6C34878D82A}">
                    <a16:rowId xmlns:a16="http://schemas.microsoft.com/office/drawing/2014/main" val="97773603"/>
                  </a:ext>
                </a:extLst>
              </a:tr>
              <a:tr h="358816">
                <a:tc vMerge="1">
                  <a:txBody>
                    <a:bodyPr/>
                    <a:lstStyle/>
                    <a:p>
                      <a:endParaRPr lang="en-US" dirty="0"/>
                    </a:p>
                  </a:txBody>
                  <a:tcPr/>
                </a:tc>
                <a:tc vMerge="1">
                  <a:txBody>
                    <a:bodyPr/>
                    <a:lstStyle/>
                    <a:p>
                      <a:endParaRPr lang="en-US" dirty="0"/>
                    </a:p>
                  </a:txBody>
                  <a:tcPr/>
                </a:tc>
                <a:tc vMerge="1">
                  <a:txBody>
                    <a:bodyPr/>
                    <a:lstStyle/>
                    <a:p>
                      <a:pPr marL="0" algn="ctr" defTabSz="914400" rtl="0" eaLnBrk="1" latinLnBrk="0" hangingPunct="1"/>
                      <a:endParaRPr lang="en-US" sz="1800" b="1" i="0" kern="1200" dirty="0">
                        <a:solidFill>
                          <a:schemeClr val="dk1"/>
                        </a:solidFill>
                        <a:latin typeface="Consolas" panose="020B0609020204030204" pitchFamily="49" charset="0"/>
                        <a:ea typeface="Helvetica Neue Condensed" panose="02000503000000020004" pitchFamily="2" charset="0"/>
                        <a:cs typeface="Consolas" panose="020B0609020204030204" pitchFamily="49"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latin typeface="Consolas" panose="020B0609020204030204" pitchFamily="49" charset="0"/>
                          <a:ea typeface="Helvetica Neue Condensed" panose="02000503000000020004" pitchFamily="2" charset="0"/>
                          <a:cs typeface="Consolas" panose="020B0609020204030204" pitchFamily="49" charset="0"/>
                        </a:rPr>
                        <a:t>CONTROL</a:t>
                      </a:r>
                    </a:p>
                  </a:txBody>
                  <a:tcPr/>
                </a:tc>
                <a:extLst>
                  <a:ext uri="{0D108BD9-81ED-4DB2-BD59-A6C34878D82A}">
                    <a16:rowId xmlns:a16="http://schemas.microsoft.com/office/drawing/2014/main" val="3265707005"/>
                  </a:ext>
                </a:extLst>
              </a:tr>
              <a:tr h="2513035">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marL="285750" indent="-285750">
                        <a:buFont typeface="Arial" panose="020B0604020202020204" pitchFamily="34" charset="0"/>
                        <a:buChar char="•"/>
                      </a:pPr>
                      <a:r>
                        <a:rPr lang="en-US" sz="1600" dirty="0"/>
                        <a:t>Continue monitor the process </a:t>
                      </a:r>
                    </a:p>
                    <a:p>
                      <a:pPr marL="285750" indent="-285750">
                        <a:buFont typeface="Arial" panose="020B0604020202020204" pitchFamily="34" charset="0"/>
                        <a:buChar char="•"/>
                      </a:pPr>
                      <a:r>
                        <a:rPr lang="en-US" sz="1600" dirty="0"/>
                        <a:t>Implement the second , right size control and observe.</a:t>
                      </a:r>
                    </a:p>
                  </a:txBody>
                  <a:tcPr/>
                </a:tc>
                <a:extLst>
                  <a:ext uri="{0D108BD9-81ED-4DB2-BD59-A6C34878D82A}">
                    <a16:rowId xmlns:a16="http://schemas.microsoft.com/office/drawing/2014/main" val="1716427"/>
                  </a:ext>
                </a:extLst>
              </a:tr>
            </a:tbl>
          </a:graphicData>
        </a:graphic>
      </p:graphicFrame>
      <p:pic>
        <p:nvPicPr>
          <p:cNvPr id="5" name="Picture 4" descr="Diagram&#10;&#10;Description automatically generated">
            <a:extLst>
              <a:ext uri="{FF2B5EF4-FFF2-40B4-BE49-F238E27FC236}">
                <a16:creationId xmlns:a16="http://schemas.microsoft.com/office/drawing/2014/main" id="{1E9E5FA7-7951-A44D-9949-BE87F1BDC472}"/>
              </a:ext>
            </a:extLst>
          </p:cNvPr>
          <p:cNvPicPr>
            <a:picLocks noChangeAspect="1"/>
          </p:cNvPicPr>
          <p:nvPr/>
        </p:nvPicPr>
        <p:blipFill>
          <a:blip r:embed="rId3"/>
          <a:stretch>
            <a:fillRect/>
          </a:stretch>
        </p:blipFill>
        <p:spPr>
          <a:xfrm>
            <a:off x="1225386" y="2733773"/>
            <a:ext cx="1461253" cy="2366127"/>
          </a:xfrm>
          <a:prstGeom prst="rect">
            <a:avLst/>
          </a:prstGeom>
        </p:spPr>
      </p:pic>
      <p:sp>
        <p:nvSpPr>
          <p:cNvPr id="6" name="Rectangular Callout 5">
            <a:extLst>
              <a:ext uri="{FF2B5EF4-FFF2-40B4-BE49-F238E27FC236}">
                <a16:creationId xmlns:a16="http://schemas.microsoft.com/office/drawing/2014/main" id="{81E77C52-0514-E549-A9BF-19C471E2F31D}"/>
              </a:ext>
            </a:extLst>
          </p:cNvPr>
          <p:cNvSpPr/>
          <p:nvPr/>
        </p:nvSpPr>
        <p:spPr>
          <a:xfrm>
            <a:off x="155493" y="3429000"/>
            <a:ext cx="914400" cy="355922"/>
          </a:xfrm>
          <a:prstGeom prst="wedgeRectCallout">
            <a:avLst>
              <a:gd name="adj1" fmla="val 68858"/>
              <a:gd name="adj2" fmla="val 20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 0.8</a:t>
            </a:r>
          </a:p>
        </p:txBody>
      </p:sp>
      <p:pic>
        <p:nvPicPr>
          <p:cNvPr id="7" name="Picture 6">
            <a:extLst>
              <a:ext uri="{FF2B5EF4-FFF2-40B4-BE49-F238E27FC236}">
                <a16:creationId xmlns:a16="http://schemas.microsoft.com/office/drawing/2014/main" id="{FC89EE6E-73E2-0D42-9372-FC5D8E847863}"/>
              </a:ext>
            </a:extLst>
          </p:cNvPr>
          <p:cNvPicPr>
            <a:picLocks noChangeAspect="1"/>
          </p:cNvPicPr>
          <p:nvPr/>
        </p:nvPicPr>
        <p:blipFill>
          <a:blip r:embed="rId4"/>
          <a:stretch>
            <a:fillRect/>
          </a:stretch>
        </p:blipFill>
        <p:spPr>
          <a:xfrm>
            <a:off x="6098304" y="2739695"/>
            <a:ext cx="3067141" cy="1045227"/>
          </a:xfrm>
          <a:prstGeom prst="rect">
            <a:avLst/>
          </a:prstGeom>
        </p:spPr>
      </p:pic>
      <p:pic>
        <p:nvPicPr>
          <p:cNvPr id="12" name="Picture 11">
            <a:extLst>
              <a:ext uri="{FF2B5EF4-FFF2-40B4-BE49-F238E27FC236}">
                <a16:creationId xmlns:a16="http://schemas.microsoft.com/office/drawing/2014/main" id="{2EDC97ED-F543-1648-9C3D-17AB61A97DAC}"/>
              </a:ext>
            </a:extLst>
          </p:cNvPr>
          <p:cNvPicPr>
            <a:picLocks noChangeAspect="1"/>
          </p:cNvPicPr>
          <p:nvPr/>
        </p:nvPicPr>
        <p:blipFill>
          <a:blip r:embed="rId5"/>
          <a:stretch>
            <a:fillRect/>
          </a:stretch>
        </p:blipFill>
        <p:spPr>
          <a:xfrm>
            <a:off x="3075643" y="4190035"/>
            <a:ext cx="2976180" cy="2574156"/>
          </a:xfrm>
          <a:prstGeom prst="rect">
            <a:avLst/>
          </a:prstGeom>
        </p:spPr>
      </p:pic>
      <p:sp>
        <p:nvSpPr>
          <p:cNvPr id="13" name="Rectangular Callout 12">
            <a:extLst>
              <a:ext uri="{FF2B5EF4-FFF2-40B4-BE49-F238E27FC236}">
                <a16:creationId xmlns:a16="http://schemas.microsoft.com/office/drawing/2014/main" id="{DB11DC04-F6AF-224D-8399-2FD12B78A212}"/>
              </a:ext>
            </a:extLst>
          </p:cNvPr>
          <p:cNvSpPr/>
          <p:nvPr/>
        </p:nvSpPr>
        <p:spPr>
          <a:xfrm>
            <a:off x="9230721" y="3591612"/>
            <a:ext cx="984239" cy="289687"/>
          </a:xfrm>
          <a:prstGeom prst="wedgeRectCallout">
            <a:avLst>
              <a:gd name="adj1" fmla="val 105314"/>
              <a:gd name="adj2" fmla="val -1056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 1.2</a:t>
            </a:r>
          </a:p>
        </p:txBody>
      </p:sp>
      <p:pic>
        <p:nvPicPr>
          <p:cNvPr id="14" name="Picture 8" descr="Diagram&#10;&#10;Description automatically generated">
            <a:extLst>
              <a:ext uri="{FF2B5EF4-FFF2-40B4-BE49-F238E27FC236}">
                <a16:creationId xmlns:a16="http://schemas.microsoft.com/office/drawing/2014/main" id="{C7C110B1-D848-0647-9725-1E3EFDD3E4B1}"/>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622045" y="1700909"/>
            <a:ext cx="1504679" cy="17452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004C654-4CA2-7B46-8624-A4B2E2A654DB}"/>
              </a:ext>
            </a:extLst>
          </p:cNvPr>
          <p:cNvPicPr>
            <a:picLocks noChangeAspect="1"/>
          </p:cNvPicPr>
          <p:nvPr/>
        </p:nvPicPr>
        <p:blipFill>
          <a:blip r:embed="rId7"/>
          <a:stretch>
            <a:fillRect/>
          </a:stretch>
        </p:blipFill>
        <p:spPr>
          <a:xfrm>
            <a:off x="3052578" y="3034363"/>
            <a:ext cx="2980450" cy="1045227"/>
          </a:xfrm>
          <a:prstGeom prst="rect">
            <a:avLst/>
          </a:prstGeom>
        </p:spPr>
      </p:pic>
      <p:pic>
        <p:nvPicPr>
          <p:cNvPr id="16" name="Picture 15">
            <a:extLst>
              <a:ext uri="{FF2B5EF4-FFF2-40B4-BE49-F238E27FC236}">
                <a16:creationId xmlns:a16="http://schemas.microsoft.com/office/drawing/2014/main" id="{6D07984B-0EB0-D045-B3FD-BE152F3BA6AE}"/>
              </a:ext>
            </a:extLst>
          </p:cNvPr>
          <p:cNvPicPr>
            <a:picLocks noChangeAspect="1"/>
          </p:cNvPicPr>
          <p:nvPr/>
        </p:nvPicPr>
        <p:blipFill>
          <a:blip r:embed="rId8"/>
          <a:stretch>
            <a:fillRect/>
          </a:stretch>
        </p:blipFill>
        <p:spPr>
          <a:xfrm>
            <a:off x="9188999" y="5404309"/>
            <a:ext cx="3021960" cy="1359882"/>
          </a:xfrm>
          <a:prstGeom prst="rect">
            <a:avLst/>
          </a:prstGeom>
        </p:spPr>
      </p:pic>
      <p:sp>
        <p:nvSpPr>
          <p:cNvPr id="17" name="Rectangular Callout 16">
            <a:extLst>
              <a:ext uri="{FF2B5EF4-FFF2-40B4-BE49-F238E27FC236}">
                <a16:creationId xmlns:a16="http://schemas.microsoft.com/office/drawing/2014/main" id="{317E4874-229D-CF47-92DF-83DB0D03CAA8}"/>
              </a:ext>
            </a:extLst>
          </p:cNvPr>
          <p:cNvSpPr/>
          <p:nvPr/>
        </p:nvSpPr>
        <p:spPr>
          <a:xfrm>
            <a:off x="166222" y="4270487"/>
            <a:ext cx="914400" cy="325224"/>
          </a:xfrm>
          <a:prstGeom prst="wedgeRectCallout">
            <a:avLst>
              <a:gd name="adj1" fmla="val 68858"/>
              <a:gd name="adj2" fmla="val 2095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Original Process Map</a:t>
            </a:r>
          </a:p>
        </p:txBody>
      </p:sp>
      <p:sp>
        <p:nvSpPr>
          <p:cNvPr id="19" name="Rectangular Callout 18">
            <a:extLst>
              <a:ext uri="{FF2B5EF4-FFF2-40B4-BE49-F238E27FC236}">
                <a16:creationId xmlns:a16="http://schemas.microsoft.com/office/drawing/2014/main" id="{15A498EC-8426-DD47-B5E5-DB2E6AF79C52}"/>
              </a:ext>
            </a:extLst>
          </p:cNvPr>
          <p:cNvSpPr/>
          <p:nvPr/>
        </p:nvSpPr>
        <p:spPr>
          <a:xfrm>
            <a:off x="3916279" y="2704550"/>
            <a:ext cx="1504678" cy="219368"/>
          </a:xfrm>
          <a:prstGeom prst="wedgeRectCallout">
            <a:avLst>
              <a:gd name="adj1" fmla="val 3301"/>
              <a:gd name="adj2" fmla="val 113488"/>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Data Stratification Tree</a:t>
            </a:r>
          </a:p>
        </p:txBody>
      </p:sp>
      <p:sp>
        <p:nvSpPr>
          <p:cNvPr id="20" name="Rectangular Callout 19">
            <a:extLst>
              <a:ext uri="{FF2B5EF4-FFF2-40B4-BE49-F238E27FC236}">
                <a16:creationId xmlns:a16="http://schemas.microsoft.com/office/drawing/2014/main" id="{BB94EAF6-8F19-714F-9899-C58DF615D064}"/>
              </a:ext>
            </a:extLst>
          </p:cNvPr>
          <p:cNvSpPr/>
          <p:nvPr/>
        </p:nvSpPr>
        <p:spPr>
          <a:xfrm>
            <a:off x="4528350" y="4660894"/>
            <a:ext cx="1504678" cy="538264"/>
          </a:xfrm>
          <a:prstGeom prst="wedgeRectCallout">
            <a:avLst>
              <a:gd name="adj1" fmla="val -115163"/>
              <a:gd name="adj2" fmla="val 16721"/>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Pareto Chart – General IT and BI group consuming most of the cost</a:t>
            </a:r>
          </a:p>
        </p:txBody>
      </p:sp>
      <p:pic>
        <p:nvPicPr>
          <p:cNvPr id="21" name="Picture 20">
            <a:extLst>
              <a:ext uri="{FF2B5EF4-FFF2-40B4-BE49-F238E27FC236}">
                <a16:creationId xmlns:a16="http://schemas.microsoft.com/office/drawing/2014/main" id="{83A4E969-FD3D-FB47-8ED1-2C2534333C50}"/>
              </a:ext>
            </a:extLst>
          </p:cNvPr>
          <p:cNvPicPr>
            <a:picLocks noChangeAspect="1"/>
          </p:cNvPicPr>
          <p:nvPr/>
        </p:nvPicPr>
        <p:blipFill rotWithShape="1">
          <a:blip r:embed="rId9"/>
          <a:srcRect r="3051"/>
          <a:stretch/>
        </p:blipFill>
        <p:spPr>
          <a:xfrm>
            <a:off x="9176025" y="2198629"/>
            <a:ext cx="1446020" cy="1213208"/>
          </a:xfrm>
          <a:prstGeom prst="rect">
            <a:avLst/>
          </a:prstGeom>
        </p:spPr>
      </p:pic>
      <p:sp>
        <p:nvSpPr>
          <p:cNvPr id="23" name="Rectangular Callout 22">
            <a:extLst>
              <a:ext uri="{FF2B5EF4-FFF2-40B4-BE49-F238E27FC236}">
                <a16:creationId xmlns:a16="http://schemas.microsoft.com/office/drawing/2014/main" id="{9EA6170A-D6DD-4B4D-90B3-518312A4B86E}"/>
              </a:ext>
            </a:extLst>
          </p:cNvPr>
          <p:cNvSpPr/>
          <p:nvPr/>
        </p:nvSpPr>
        <p:spPr>
          <a:xfrm>
            <a:off x="9176025" y="1784495"/>
            <a:ext cx="1691608" cy="507292"/>
          </a:xfrm>
          <a:prstGeom prst="wedgeRectCallout">
            <a:avLst>
              <a:gd name="adj1" fmla="val -7739"/>
              <a:gd name="adj2" fmla="val 82448"/>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Fail to reject Ho, introducing EOL alone didn’t bring down the cost to budget</a:t>
            </a:r>
          </a:p>
        </p:txBody>
      </p:sp>
      <p:pic>
        <p:nvPicPr>
          <p:cNvPr id="24" name="Content Placeholder 3">
            <a:extLst>
              <a:ext uri="{FF2B5EF4-FFF2-40B4-BE49-F238E27FC236}">
                <a16:creationId xmlns:a16="http://schemas.microsoft.com/office/drawing/2014/main" id="{59CA16B4-5B8B-C444-82CE-FE6F4EF18C6E}"/>
              </a:ext>
            </a:extLst>
          </p:cNvPr>
          <p:cNvPicPr>
            <a:picLocks noChangeAspect="1"/>
          </p:cNvPicPr>
          <p:nvPr/>
        </p:nvPicPr>
        <p:blipFill>
          <a:blip r:embed="rId10"/>
          <a:stretch>
            <a:fillRect/>
          </a:stretch>
        </p:blipFill>
        <p:spPr>
          <a:xfrm>
            <a:off x="6096000" y="3784922"/>
            <a:ext cx="3038847" cy="1359883"/>
          </a:xfrm>
          <a:prstGeom prst="rect">
            <a:avLst/>
          </a:prstGeom>
        </p:spPr>
      </p:pic>
      <p:sp>
        <p:nvSpPr>
          <p:cNvPr id="26" name="Rectangular Callout 25">
            <a:extLst>
              <a:ext uri="{FF2B5EF4-FFF2-40B4-BE49-F238E27FC236}">
                <a16:creationId xmlns:a16="http://schemas.microsoft.com/office/drawing/2014/main" id="{E9D7F007-7D59-1246-A0E7-918DAB9C69A6}"/>
              </a:ext>
            </a:extLst>
          </p:cNvPr>
          <p:cNvSpPr/>
          <p:nvPr/>
        </p:nvSpPr>
        <p:spPr>
          <a:xfrm>
            <a:off x="10500392" y="3653654"/>
            <a:ext cx="1691608" cy="507292"/>
          </a:xfrm>
          <a:prstGeom prst="wedgeRectCallout">
            <a:avLst>
              <a:gd name="adj1" fmla="val -9792"/>
              <a:gd name="adj2" fmla="val -97803"/>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Introduced End Of Life System Monitoring &amp; Right Sizing</a:t>
            </a:r>
          </a:p>
        </p:txBody>
      </p:sp>
      <p:pic>
        <p:nvPicPr>
          <p:cNvPr id="27" name="Picture 26">
            <a:extLst>
              <a:ext uri="{FF2B5EF4-FFF2-40B4-BE49-F238E27FC236}">
                <a16:creationId xmlns:a16="http://schemas.microsoft.com/office/drawing/2014/main" id="{16FD9DBD-1586-184C-AE3D-156D19FF536D}"/>
              </a:ext>
            </a:extLst>
          </p:cNvPr>
          <p:cNvPicPr>
            <a:picLocks noChangeAspect="1"/>
          </p:cNvPicPr>
          <p:nvPr/>
        </p:nvPicPr>
        <p:blipFill>
          <a:blip r:embed="rId11"/>
          <a:stretch>
            <a:fillRect/>
          </a:stretch>
        </p:blipFill>
        <p:spPr>
          <a:xfrm>
            <a:off x="6071833" y="5986264"/>
            <a:ext cx="3120080" cy="1045227"/>
          </a:xfrm>
          <a:prstGeom prst="rect">
            <a:avLst/>
          </a:prstGeom>
        </p:spPr>
      </p:pic>
      <p:sp>
        <p:nvSpPr>
          <p:cNvPr id="28" name="Rectangular Callout 27">
            <a:extLst>
              <a:ext uri="{FF2B5EF4-FFF2-40B4-BE49-F238E27FC236}">
                <a16:creationId xmlns:a16="http://schemas.microsoft.com/office/drawing/2014/main" id="{D19073FF-D97D-584D-96E2-2F3C942427C3}"/>
              </a:ext>
            </a:extLst>
          </p:cNvPr>
          <p:cNvSpPr/>
          <p:nvPr/>
        </p:nvSpPr>
        <p:spPr>
          <a:xfrm>
            <a:off x="6140179" y="5179129"/>
            <a:ext cx="1464388" cy="772811"/>
          </a:xfrm>
          <a:prstGeom prst="wedgeRectCallout">
            <a:avLst>
              <a:gd name="adj1" fmla="val -9792"/>
              <a:gd name="adj2" fmla="val -97803"/>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The Trend chart showed under utilization of the CPU across teams, which costs more</a:t>
            </a:r>
          </a:p>
        </p:txBody>
      </p:sp>
      <p:sp>
        <p:nvSpPr>
          <p:cNvPr id="29" name="Rectangular Callout 28">
            <a:extLst>
              <a:ext uri="{FF2B5EF4-FFF2-40B4-BE49-F238E27FC236}">
                <a16:creationId xmlns:a16="http://schemas.microsoft.com/office/drawing/2014/main" id="{D43C6609-842E-8448-B5DB-F6DFDBB59A4E}"/>
              </a:ext>
            </a:extLst>
          </p:cNvPr>
          <p:cNvSpPr/>
          <p:nvPr/>
        </p:nvSpPr>
        <p:spPr>
          <a:xfrm>
            <a:off x="7613345" y="5174729"/>
            <a:ext cx="1464388" cy="772811"/>
          </a:xfrm>
          <a:prstGeom prst="wedgeRectCallout">
            <a:avLst>
              <a:gd name="adj1" fmla="val -16115"/>
              <a:gd name="adj2" fmla="val 86419"/>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Timeseries showed spike in cost after May and reduced in later part of the year, need to investigate further</a:t>
            </a:r>
          </a:p>
        </p:txBody>
      </p:sp>
      <p:sp>
        <p:nvSpPr>
          <p:cNvPr id="22" name="Rectangular Callout 21">
            <a:extLst>
              <a:ext uri="{FF2B5EF4-FFF2-40B4-BE49-F238E27FC236}">
                <a16:creationId xmlns:a16="http://schemas.microsoft.com/office/drawing/2014/main" id="{2E774093-14C0-2643-B279-529FCB35106F}"/>
              </a:ext>
            </a:extLst>
          </p:cNvPr>
          <p:cNvSpPr/>
          <p:nvPr/>
        </p:nvSpPr>
        <p:spPr>
          <a:xfrm>
            <a:off x="7489628" y="2489497"/>
            <a:ext cx="1464388" cy="772811"/>
          </a:xfrm>
          <a:prstGeom prst="wedgeRectCallout">
            <a:avLst>
              <a:gd name="adj1" fmla="val -82306"/>
              <a:gd name="adj2" fmla="val 47236"/>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The dev account investigation revealed an EOL system got activated by mistake</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BBCFA6-AEF4-8947-B68B-112A3146DC47}"/>
              </a:ext>
            </a:extLst>
          </p:cNvPr>
          <p:cNvSpPr>
            <a:spLocks noGrp="1"/>
          </p:cNvSpPr>
          <p:nvPr>
            <p:ph type="title"/>
          </p:nvPr>
        </p:nvSpPr>
        <p:spPr>
          <a:xfrm>
            <a:off x="507030" y="967654"/>
            <a:ext cx="4763060" cy="1135737"/>
          </a:xfrm>
        </p:spPr>
        <p:txBody>
          <a:bodyPr vert="horz" lIns="91440" tIns="45720" rIns="91440" bIns="45720" rtlCol="0">
            <a:normAutofit/>
          </a:bodyPr>
          <a:lstStyle/>
          <a:p>
            <a:r>
              <a:rPr lang="en-US" sz="3600" kern="1200" dirty="0">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Analysis -Cost Trend</a:t>
            </a:r>
          </a:p>
        </p:txBody>
      </p:sp>
      <p:sp>
        <p:nvSpPr>
          <p:cNvPr id="48" name="Content Placeholder 47">
            <a:extLst>
              <a:ext uri="{FF2B5EF4-FFF2-40B4-BE49-F238E27FC236}">
                <a16:creationId xmlns:a16="http://schemas.microsoft.com/office/drawing/2014/main" id="{BE612636-BCFF-444D-98E4-ED2736A3A40E}"/>
              </a:ext>
            </a:extLst>
          </p:cNvPr>
          <p:cNvSpPr>
            <a:spLocks noGrp="1"/>
          </p:cNvSpPr>
          <p:nvPr>
            <p:ph idx="1"/>
          </p:nvPr>
        </p:nvSpPr>
        <p:spPr>
          <a:xfrm>
            <a:off x="5537580" y="1000416"/>
            <a:ext cx="4008384" cy="1135737"/>
          </a:xfrm>
        </p:spPr>
        <p:txBody>
          <a:bodyPr>
            <a:normAutofit fontScale="85000" lnSpcReduction="20000"/>
          </a:bodyPr>
          <a:lstStyle/>
          <a:p>
            <a:r>
              <a:rPr lang="en-US" sz="2000" dirty="0"/>
              <a:t>The trend chart showed spike in cost for BI Prod and Dev, Nexus Dev and Workday IT Accounts</a:t>
            </a:r>
          </a:p>
          <a:p>
            <a:r>
              <a:rPr lang="en-US" sz="2000" dirty="0"/>
              <a:t>All of them show a considerable uptick in January 2021</a:t>
            </a:r>
          </a:p>
          <a:p>
            <a:endParaRPr lang="en-US" sz="2000" dirty="0"/>
          </a:p>
        </p:txBody>
      </p:sp>
      <p:grpSp>
        <p:nvGrpSpPr>
          <p:cNvPr id="58" name="Group 5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59" name="Isosceles Triangle 5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0098D44D-9992-EA46-A09E-9422717B0F51}"/>
              </a:ext>
            </a:extLst>
          </p:cNvPr>
          <p:cNvPicPr>
            <a:picLocks noChangeAspect="1"/>
          </p:cNvPicPr>
          <p:nvPr/>
        </p:nvPicPr>
        <p:blipFill>
          <a:blip r:embed="rId2"/>
          <a:stretch>
            <a:fillRect/>
          </a:stretch>
        </p:blipFill>
        <p:spPr>
          <a:xfrm>
            <a:off x="1014060" y="3136569"/>
            <a:ext cx="10218352" cy="2401313"/>
          </a:xfrm>
          <a:prstGeom prst="rect">
            <a:avLst/>
          </a:prstGeom>
        </p:spPr>
      </p:pic>
      <p:grpSp>
        <p:nvGrpSpPr>
          <p:cNvPr id="62" name="Group 6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63" name="Rectangle 6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0144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A46D2E35-E482-2643-8D12-30862CC37EF7}"/>
              </a:ext>
            </a:extLst>
          </p:cNvPr>
          <p:cNvSpPr>
            <a:spLocks noGrp="1"/>
          </p:cNvSpPr>
          <p:nvPr>
            <p:ph type="title"/>
          </p:nvPr>
        </p:nvSpPr>
        <p:spPr>
          <a:xfrm>
            <a:off x="643467" y="321734"/>
            <a:ext cx="10905066" cy="1135737"/>
          </a:xfrm>
        </p:spPr>
        <p:txBody>
          <a:bodyPr>
            <a:normAutofit/>
          </a:bodyPr>
          <a:lstStyle/>
          <a:p>
            <a:r>
              <a:rPr lang="en-US" sz="3600" dirty="0"/>
              <a:t>Analysis - Utilization Trend  of CPU by Compute Nodes</a:t>
            </a:r>
          </a:p>
        </p:txBody>
      </p:sp>
      <p:sp>
        <p:nvSpPr>
          <p:cNvPr id="37" name="Content Placeholder 24">
            <a:extLst>
              <a:ext uri="{FF2B5EF4-FFF2-40B4-BE49-F238E27FC236}">
                <a16:creationId xmlns:a16="http://schemas.microsoft.com/office/drawing/2014/main" id="{48688160-33CE-476B-8D43-606BC2842B1D}"/>
              </a:ext>
            </a:extLst>
          </p:cNvPr>
          <p:cNvSpPr>
            <a:spLocks noGrp="1"/>
          </p:cNvSpPr>
          <p:nvPr>
            <p:ph idx="1"/>
          </p:nvPr>
        </p:nvSpPr>
        <p:spPr>
          <a:xfrm>
            <a:off x="643469" y="1782981"/>
            <a:ext cx="4008384" cy="4393982"/>
          </a:xfrm>
        </p:spPr>
        <p:txBody>
          <a:bodyPr>
            <a:normAutofit/>
          </a:bodyPr>
          <a:lstStyle/>
          <a:p>
            <a:r>
              <a:rPr lang="en-US" sz="2000" dirty="0"/>
              <a:t>The Pareto Chart showed EC2 and Redshift as our major cost contributor</a:t>
            </a:r>
          </a:p>
          <a:p>
            <a:r>
              <a:rPr lang="en-US" sz="2000" dirty="0"/>
              <a:t>Since the EC2 and Redshift nodes are priced by the size of CPU, we looked at the trend of the CPU utilization</a:t>
            </a:r>
          </a:p>
          <a:p>
            <a:r>
              <a:rPr lang="en-US" sz="2000" dirty="0"/>
              <a:t>The trend showed the under utilization of the CPU</a:t>
            </a:r>
          </a:p>
          <a:p>
            <a:pPr lvl="1"/>
            <a:r>
              <a:rPr lang="en-US" sz="1600" dirty="0"/>
              <a:t>Means the clusters are over provisioned, costing us more, so we need to right size them</a:t>
            </a:r>
          </a:p>
        </p:txBody>
      </p:sp>
      <p:grpSp>
        <p:nvGrpSpPr>
          <p:cNvPr id="38" name="Group 2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1" name="Isosceles Triangle 3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899D8AAE-DD10-FD44-92DA-606197D0F2E6}"/>
              </a:ext>
            </a:extLst>
          </p:cNvPr>
          <p:cNvPicPr>
            <a:picLocks noChangeAspect="1"/>
          </p:cNvPicPr>
          <p:nvPr/>
        </p:nvPicPr>
        <p:blipFill>
          <a:blip r:embed="rId2"/>
          <a:stretch>
            <a:fillRect/>
          </a:stretch>
        </p:blipFill>
        <p:spPr>
          <a:xfrm>
            <a:off x="5295320" y="2564772"/>
            <a:ext cx="6253212" cy="2798310"/>
          </a:xfrm>
          <a:prstGeom prst="rect">
            <a:avLst/>
          </a:prstGeom>
        </p:spPr>
      </p:pic>
      <p:grpSp>
        <p:nvGrpSpPr>
          <p:cNvPr id="34" name="Group 3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5" name="Rectangle 3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8416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ED6B1C-2E89-CD4D-B395-6F5E604494E2}"/>
              </a:ext>
            </a:extLst>
          </p:cNvPr>
          <p:cNvSpPr>
            <a:spLocks noGrp="1"/>
          </p:cNvSpPr>
          <p:nvPr>
            <p:ph type="title"/>
          </p:nvPr>
        </p:nvSpPr>
        <p:spPr>
          <a:xfrm>
            <a:off x="643467" y="321734"/>
            <a:ext cx="4970877" cy="1135737"/>
          </a:xfrm>
        </p:spPr>
        <p:txBody>
          <a:bodyPr>
            <a:normAutofit/>
          </a:bodyPr>
          <a:lstStyle/>
          <a:p>
            <a:r>
              <a:rPr lang="en-US" sz="3600" dirty="0"/>
              <a:t>Improve - Target State Process</a:t>
            </a:r>
          </a:p>
        </p:txBody>
      </p:sp>
      <p:sp>
        <p:nvSpPr>
          <p:cNvPr id="3" name="Content Placeholder 2">
            <a:extLst>
              <a:ext uri="{FF2B5EF4-FFF2-40B4-BE49-F238E27FC236}">
                <a16:creationId xmlns:a16="http://schemas.microsoft.com/office/drawing/2014/main" id="{90159A07-3FF7-934A-8333-15CA5E820772}"/>
              </a:ext>
            </a:extLst>
          </p:cNvPr>
          <p:cNvSpPr>
            <a:spLocks noGrp="1"/>
          </p:cNvSpPr>
          <p:nvPr>
            <p:ph idx="1"/>
          </p:nvPr>
        </p:nvSpPr>
        <p:spPr>
          <a:xfrm>
            <a:off x="643468" y="1782981"/>
            <a:ext cx="4970877" cy="4393982"/>
          </a:xfrm>
        </p:spPr>
        <p:txBody>
          <a:bodyPr>
            <a:normAutofit/>
          </a:bodyPr>
          <a:lstStyle/>
          <a:p>
            <a:r>
              <a:rPr lang="en-US" sz="2000" dirty="0"/>
              <a:t>All of the steps are BVA, since it’s a platform team, the service is used by multiple project teams to deliver customer value</a:t>
            </a:r>
          </a:p>
          <a:p>
            <a:r>
              <a:rPr lang="en-US" sz="2000" dirty="0"/>
              <a:t>Identified two opportunities to control the cost</a:t>
            </a:r>
          </a:p>
          <a:p>
            <a:pPr marL="800100" lvl="1" indent="-342900">
              <a:buFont typeface="+mj-lt"/>
              <a:buAutoNum type="arabicPeriod"/>
            </a:pPr>
            <a:r>
              <a:rPr lang="en-US" sz="1600" dirty="0"/>
              <a:t>End Of Life system enforcement, based on the observation from the nexus dev</a:t>
            </a:r>
          </a:p>
          <a:p>
            <a:pPr marL="800100" lvl="1" indent="-342900">
              <a:buFont typeface="+mj-lt"/>
              <a:buAutoNum type="arabicPeriod"/>
            </a:pPr>
            <a:r>
              <a:rPr lang="en-US" sz="1600" dirty="0"/>
              <a:t>Right sizing the compute resource, based on the observation from the CPU utilization</a:t>
            </a:r>
          </a:p>
          <a:p>
            <a:pPr marL="800100" lvl="1" indent="-342900">
              <a:buFont typeface="+mj-lt"/>
              <a:buAutoNum type="arabicPeriod"/>
            </a:pPr>
            <a:endParaRPr lang="en-US" sz="1600" dirty="0"/>
          </a:p>
          <a:p>
            <a:r>
              <a:rPr lang="en-US" sz="2000" dirty="0"/>
              <a:t>Implementing the controls on the overall process to monitor for EOL and right sizing</a:t>
            </a:r>
          </a:p>
          <a:p>
            <a:pPr lvl="1"/>
            <a:r>
              <a:rPr lang="en-US" sz="1600" dirty="0"/>
              <a:t>Only EOL is done manually in the short term</a:t>
            </a:r>
          </a:p>
        </p:txBody>
      </p:sp>
      <p:sp>
        <p:nvSpPr>
          <p:cNvPr id="32" name="Isosceles Triangle 3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8" descr="Diagram&#10;&#10;Description automatically generated">
            <a:extLst>
              <a:ext uri="{FF2B5EF4-FFF2-40B4-BE49-F238E27FC236}">
                <a16:creationId xmlns:a16="http://schemas.microsoft.com/office/drawing/2014/main" id="{C51CD961-69D2-B54B-9AEB-2068B80D3D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57811" y="75741"/>
            <a:ext cx="5096954" cy="6706518"/>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37" name="Isosceles Triangle 36">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ounded Rectangle 5">
            <a:extLst>
              <a:ext uri="{FF2B5EF4-FFF2-40B4-BE49-F238E27FC236}">
                <a16:creationId xmlns:a16="http://schemas.microsoft.com/office/drawing/2014/main" id="{10644273-6061-DD41-9F3A-EBAB817C6666}"/>
              </a:ext>
            </a:extLst>
          </p:cNvPr>
          <p:cNvSpPr/>
          <p:nvPr/>
        </p:nvSpPr>
        <p:spPr>
          <a:xfrm>
            <a:off x="6366077" y="4352082"/>
            <a:ext cx="4838218" cy="2141316"/>
          </a:xfrm>
          <a:prstGeom prst="roundRect">
            <a:avLst/>
          </a:prstGeom>
          <a:noFill/>
          <a:ln w="47625">
            <a:solidFill>
              <a:schemeClr val="accent1">
                <a:shade val="50000"/>
                <a:alpha val="4853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7333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9AE0F4-8703-3649-96F3-B6B8751BE1B3}"/>
              </a:ext>
            </a:extLst>
          </p:cNvPr>
          <p:cNvSpPr>
            <a:spLocks noGrp="1"/>
          </p:cNvSpPr>
          <p:nvPr>
            <p:ph type="title"/>
          </p:nvPr>
        </p:nvSpPr>
        <p:spPr>
          <a:xfrm>
            <a:off x="643467" y="321734"/>
            <a:ext cx="10905066" cy="1135737"/>
          </a:xfrm>
        </p:spPr>
        <p:txBody>
          <a:bodyPr>
            <a:normAutofit/>
          </a:bodyPr>
          <a:lstStyle/>
          <a:p>
            <a:r>
              <a:rPr lang="en-US" sz="3600" dirty="0"/>
              <a:t>Improved Process SQL</a:t>
            </a:r>
          </a:p>
        </p:txBody>
      </p:sp>
      <p:sp>
        <p:nvSpPr>
          <p:cNvPr id="21" name="Content Placeholder 7">
            <a:extLst>
              <a:ext uri="{FF2B5EF4-FFF2-40B4-BE49-F238E27FC236}">
                <a16:creationId xmlns:a16="http://schemas.microsoft.com/office/drawing/2014/main" id="{A77A8372-C370-4CF9-B163-F9015AC80C87}"/>
              </a:ext>
            </a:extLst>
          </p:cNvPr>
          <p:cNvSpPr>
            <a:spLocks noGrp="1"/>
          </p:cNvSpPr>
          <p:nvPr>
            <p:ph idx="1"/>
          </p:nvPr>
        </p:nvSpPr>
        <p:spPr>
          <a:xfrm>
            <a:off x="643469" y="1782981"/>
            <a:ext cx="4008384" cy="4393982"/>
          </a:xfrm>
        </p:spPr>
        <p:txBody>
          <a:bodyPr>
            <a:normAutofit/>
          </a:bodyPr>
          <a:lstStyle/>
          <a:p>
            <a:r>
              <a:rPr lang="en-US" sz="2000" dirty="0"/>
              <a:t>Calculated the SQL with just one process improvement</a:t>
            </a:r>
          </a:p>
          <a:p>
            <a:r>
              <a:rPr lang="en-US" sz="2000" dirty="0"/>
              <a:t>The new SQL is between 1.2 to 1.3, resulting in 0.4 improvement</a:t>
            </a:r>
          </a:p>
          <a:p>
            <a:endParaRPr lang="en-US" sz="2000" dirty="0"/>
          </a:p>
        </p:txBody>
      </p:sp>
      <p:grpSp>
        <p:nvGrpSpPr>
          <p:cNvPr id="54" name="Group 5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55" name="Rectangle 5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301E8282-ABD9-E84A-ABF2-99F1A879CFDF}"/>
              </a:ext>
            </a:extLst>
          </p:cNvPr>
          <p:cNvPicPr>
            <a:picLocks noChangeAspect="1"/>
          </p:cNvPicPr>
          <p:nvPr/>
        </p:nvPicPr>
        <p:blipFill>
          <a:blip r:embed="rId2"/>
          <a:stretch>
            <a:fillRect/>
          </a:stretch>
        </p:blipFill>
        <p:spPr>
          <a:xfrm>
            <a:off x="5295319" y="1871918"/>
            <a:ext cx="6253211" cy="1958349"/>
          </a:xfrm>
          <a:prstGeom prst="rect">
            <a:avLst/>
          </a:prstGeom>
        </p:spPr>
      </p:pic>
      <p:grpSp>
        <p:nvGrpSpPr>
          <p:cNvPr id="58" name="Group 5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59" name="Isosceles Triangle 5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466B68DB-F07B-E240-95BC-1B54C628F740}"/>
              </a:ext>
            </a:extLst>
          </p:cNvPr>
          <p:cNvPicPr>
            <a:picLocks noChangeAspect="1"/>
          </p:cNvPicPr>
          <p:nvPr/>
        </p:nvPicPr>
        <p:blipFill>
          <a:blip r:embed="rId3"/>
          <a:stretch>
            <a:fillRect/>
          </a:stretch>
        </p:blipFill>
        <p:spPr>
          <a:xfrm>
            <a:off x="5295320" y="4123465"/>
            <a:ext cx="6253212" cy="1958349"/>
          </a:xfrm>
          <a:prstGeom prst="rect">
            <a:avLst/>
          </a:prstGeom>
        </p:spPr>
      </p:pic>
      <p:sp>
        <p:nvSpPr>
          <p:cNvPr id="3" name="Down Arrow 2">
            <a:extLst>
              <a:ext uri="{FF2B5EF4-FFF2-40B4-BE49-F238E27FC236}">
                <a16:creationId xmlns:a16="http://schemas.microsoft.com/office/drawing/2014/main" id="{8FA11B0E-BC1B-EC46-926D-8783BDBACBA5}"/>
              </a:ext>
            </a:extLst>
          </p:cNvPr>
          <p:cNvSpPr/>
          <p:nvPr/>
        </p:nvSpPr>
        <p:spPr>
          <a:xfrm>
            <a:off x="8179608" y="3716594"/>
            <a:ext cx="484632" cy="52812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159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itle 1">
            <a:extLst>
              <a:ext uri="{FF2B5EF4-FFF2-40B4-BE49-F238E27FC236}">
                <a16:creationId xmlns:a16="http://schemas.microsoft.com/office/drawing/2014/main" id="{AFA45ED0-4E9B-9445-8A8E-C888AC8BA183}"/>
              </a:ext>
            </a:extLst>
          </p:cNvPr>
          <p:cNvSpPr>
            <a:spLocks noGrp="1"/>
          </p:cNvSpPr>
          <p:nvPr>
            <p:ph type="title"/>
          </p:nvPr>
        </p:nvSpPr>
        <p:spPr>
          <a:xfrm>
            <a:off x="643467" y="321734"/>
            <a:ext cx="5136416" cy="1135737"/>
          </a:xfrm>
        </p:spPr>
        <p:txBody>
          <a:bodyPr vert="horz" lIns="91440" tIns="45720" rIns="91440" bIns="45720" rtlCol="0" anchor="ctr">
            <a:normAutofit fontScale="90000"/>
          </a:bodyPr>
          <a:lstStyle/>
          <a:p>
            <a:r>
              <a:rPr lang="en-US" sz="3600" kern="1200" dirty="0">
                <a:solidFill>
                  <a:schemeClr val="tx1"/>
                </a:solidFill>
                <a:latin typeface="+mj-lt"/>
                <a:ea typeface="+mj-ea"/>
                <a:cs typeface="+mj-cs"/>
              </a:rPr>
              <a:t>Improve - Hypothesis Testing - One Sample T test</a:t>
            </a:r>
          </a:p>
        </p:txBody>
      </p:sp>
      <p:sp>
        <p:nvSpPr>
          <p:cNvPr id="34" name="Rectangle 33">
            <a:extLst>
              <a:ext uri="{FF2B5EF4-FFF2-40B4-BE49-F238E27FC236}">
                <a16:creationId xmlns:a16="http://schemas.microsoft.com/office/drawing/2014/main" id="{5809ACC1-F396-9641-9ACC-19D25B4848B5}"/>
              </a:ext>
            </a:extLst>
          </p:cNvPr>
          <p:cNvSpPr/>
          <p:nvPr/>
        </p:nvSpPr>
        <p:spPr>
          <a:xfrm>
            <a:off x="643467" y="1415498"/>
            <a:ext cx="5136416" cy="439398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r>
              <a:rPr lang="en-US" sz="2000" dirty="0"/>
              <a:t>With Target = 37800 , the original Weekly Budget, we can not statistically conclude that the new process achieved our goal of controlling the cost</a:t>
            </a:r>
          </a:p>
          <a:p>
            <a:pPr indent="-228600" defTabSz="914400">
              <a:lnSpc>
                <a:spcPct val="90000"/>
              </a:lnSpc>
              <a:spcAft>
                <a:spcPts val="600"/>
              </a:spcAft>
              <a:buFont typeface="Arial" panose="020B0604020202020204" pitchFamily="34" charset="0"/>
              <a:buChar char="•"/>
            </a:pPr>
            <a:r>
              <a:rPr lang="en-US" sz="2000" dirty="0"/>
              <a:t>We have too few samples to conclude, will collect more samples in the following weeks and verify</a:t>
            </a:r>
          </a:p>
          <a:p>
            <a:pPr indent="-228600" defTabSz="914400">
              <a:lnSpc>
                <a:spcPct val="90000"/>
              </a:lnSpc>
              <a:spcAft>
                <a:spcPts val="600"/>
              </a:spcAft>
              <a:buFont typeface="Arial" panose="020B0604020202020204" pitchFamily="34" charset="0"/>
              <a:buChar char="•"/>
            </a:pPr>
            <a:endParaRPr lang="en-US" sz="2000" dirty="0"/>
          </a:p>
          <a:p>
            <a:pPr defTabSz="914400">
              <a:lnSpc>
                <a:spcPct val="90000"/>
              </a:lnSpc>
              <a:spcAft>
                <a:spcPts val="600"/>
              </a:spcAft>
            </a:pPr>
            <a:br>
              <a:rPr lang="en-US" sz="2000" dirty="0"/>
            </a:br>
            <a:endParaRPr lang="en-US" sz="2000" dirty="0">
              <a:effectLst/>
            </a:endParaRPr>
          </a:p>
        </p:txBody>
      </p:sp>
      <p:grpSp>
        <p:nvGrpSpPr>
          <p:cNvPr id="62" name="Group 6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63" name="Rectangle 6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Isosceles Triangle 6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EE0A669-2721-2D4A-B96D-733C0FFB16FF}"/>
              </a:ext>
            </a:extLst>
          </p:cNvPr>
          <p:cNvPicPr>
            <a:picLocks noChangeAspect="1"/>
          </p:cNvPicPr>
          <p:nvPr/>
        </p:nvPicPr>
        <p:blipFill>
          <a:blip r:embed="rId2"/>
          <a:stretch>
            <a:fillRect/>
          </a:stretch>
        </p:blipFill>
        <p:spPr>
          <a:xfrm>
            <a:off x="6750337" y="269918"/>
            <a:ext cx="4359760" cy="6588082"/>
          </a:xfrm>
          <a:prstGeom prst="rect">
            <a:avLst/>
          </a:prstGeom>
        </p:spPr>
      </p:pic>
    </p:spTree>
    <p:extLst>
      <p:ext uri="{BB962C8B-B14F-4D97-AF65-F5344CB8AC3E}">
        <p14:creationId xmlns:p14="http://schemas.microsoft.com/office/powerpoint/2010/main" val="3261482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8CBDFE-A2A6-C24E-8557-D0FFD44C6328}"/>
              </a:ext>
            </a:extLst>
          </p:cNvPr>
          <p:cNvSpPr>
            <a:spLocks noGrp="1"/>
          </p:cNvSpPr>
          <p:nvPr>
            <p:ph type="title"/>
          </p:nvPr>
        </p:nvSpPr>
        <p:spPr>
          <a:xfrm>
            <a:off x="643467" y="321734"/>
            <a:ext cx="10905066" cy="1135737"/>
          </a:xfrm>
        </p:spPr>
        <p:txBody>
          <a:bodyPr>
            <a:normAutofit/>
          </a:bodyPr>
          <a:lstStyle/>
          <a:p>
            <a:r>
              <a:rPr lang="en-US" sz="3600" dirty="0"/>
              <a:t>Control – IMR Control Chart  </a:t>
            </a:r>
          </a:p>
        </p:txBody>
      </p:sp>
      <p:sp>
        <p:nvSpPr>
          <p:cNvPr id="3" name="Content Placeholder 2">
            <a:extLst>
              <a:ext uri="{FF2B5EF4-FFF2-40B4-BE49-F238E27FC236}">
                <a16:creationId xmlns:a16="http://schemas.microsoft.com/office/drawing/2014/main" id="{A58F9BF3-560E-2247-A50F-8B72B065BE5F}"/>
              </a:ext>
            </a:extLst>
          </p:cNvPr>
          <p:cNvSpPr>
            <a:spLocks noGrp="1"/>
          </p:cNvSpPr>
          <p:nvPr>
            <p:ph idx="1"/>
          </p:nvPr>
        </p:nvSpPr>
        <p:spPr>
          <a:xfrm>
            <a:off x="643469" y="1782981"/>
            <a:ext cx="4008384" cy="4393982"/>
          </a:xfrm>
        </p:spPr>
        <p:txBody>
          <a:bodyPr>
            <a:normAutofit/>
          </a:bodyPr>
          <a:lstStyle/>
          <a:p>
            <a:r>
              <a:rPr lang="en-US" sz="2000" dirty="0"/>
              <a:t>The upper and lower limit widened, indicating overall it got worse</a:t>
            </a:r>
          </a:p>
          <a:p>
            <a:r>
              <a:rPr lang="en-US" sz="2000" dirty="0"/>
              <a:t>We have one out of control point contributing to the shift</a:t>
            </a:r>
          </a:p>
          <a:p>
            <a:r>
              <a:rPr lang="en-US" sz="2000" dirty="0"/>
              <a:t>All other points are below the mean</a:t>
            </a:r>
          </a:p>
          <a:p>
            <a:r>
              <a:rPr lang="en-US" sz="2000" dirty="0"/>
              <a:t>Indicating some other change occurred to our process, we need to investigate</a:t>
            </a:r>
          </a:p>
        </p:txBody>
      </p:sp>
      <p:grpSp>
        <p:nvGrpSpPr>
          <p:cNvPr id="34" name="Group 3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5" name="Isosceles Triangle 3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F1DE6ABF-2319-7648-9713-D5A8C9D20148}"/>
              </a:ext>
            </a:extLst>
          </p:cNvPr>
          <p:cNvPicPr>
            <a:picLocks noChangeAspect="1"/>
          </p:cNvPicPr>
          <p:nvPr/>
        </p:nvPicPr>
        <p:blipFill>
          <a:blip r:embed="rId2"/>
          <a:stretch>
            <a:fillRect/>
          </a:stretch>
        </p:blipFill>
        <p:spPr>
          <a:xfrm>
            <a:off x="5295320" y="2556954"/>
            <a:ext cx="6253212" cy="2813945"/>
          </a:xfrm>
          <a:prstGeom prst="rect">
            <a:avLst/>
          </a:prstGeom>
        </p:spPr>
      </p:pic>
      <p:grpSp>
        <p:nvGrpSpPr>
          <p:cNvPr id="38" name="Group 3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9" name="Rectangle 3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45626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C0C075-0A4D-4548-BEB9-4C4F99D1A2B6}"/>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n-US" sz="3600" kern="1200">
                <a:latin typeface="+mj-lt"/>
                <a:ea typeface="+mj-ea"/>
                <a:cs typeface="+mj-cs"/>
              </a:rPr>
              <a:t>Control Chart without last sample</a:t>
            </a:r>
          </a:p>
        </p:txBody>
      </p:sp>
      <p:sp>
        <p:nvSpPr>
          <p:cNvPr id="7" name="Content Placeholder 2">
            <a:extLst>
              <a:ext uri="{FF2B5EF4-FFF2-40B4-BE49-F238E27FC236}">
                <a16:creationId xmlns:a16="http://schemas.microsoft.com/office/drawing/2014/main" id="{0DEB1234-1433-EB4E-98F3-8BFD85D8819D}"/>
              </a:ext>
            </a:extLst>
          </p:cNvPr>
          <p:cNvSpPr>
            <a:spLocks noGrp="1"/>
          </p:cNvSpPr>
          <p:nvPr>
            <p:ph idx="1"/>
          </p:nvPr>
        </p:nvSpPr>
        <p:spPr>
          <a:xfrm>
            <a:off x="643469" y="1782981"/>
            <a:ext cx="4008384" cy="4393982"/>
          </a:xfrm>
        </p:spPr>
        <p:txBody>
          <a:bodyPr>
            <a:normAutofit/>
          </a:bodyPr>
          <a:lstStyle/>
          <a:p>
            <a:r>
              <a:rPr lang="en-US" sz="2000" dirty="0"/>
              <a:t>Excluded the last sample and  ran the control chart to see if the last outlier we see bring in any other unintended change </a:t>
            </a:r>
          </a:p>
          <a:p>
            <a:r>
              <a:rPr lang="en-US" sz="2000" dirty="0"/>
              <a:t>The mean of the individual value decreased</a:t>
            </a:r>
          </a:p>
          <a:p>
            <a:r>
              <a:rPr lang="en-US" sz="2000" dirty="0"/>
              <a:t>And mean of the moving rage also decreased</a:t>
            </a:r>
          </a:p>
          <a:p>
            <a:r>
              <a:rPr lang="en-US" sz="2000" dirty="0"/>
              <a:t>So, the process improved without the last point, but we got some  other change got introduced in our process</a:t>
            </a:r>
          </a:p>
          <a:p>
            <a:pPr lvl="1"/>
            <a:r>
              <a:rPr lang="en-US" sz="1600" dirty="0"/>
              <a:t>Need to investigate the change, data is not available yet</a:t>
            </a:r>
          </a:p>
        </p:txBody>
      </p:sp>
      <p:grpSp>
        <p:nvGrpSpPr>
          <p:cNvPr id="17" name="Group 1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Chart, line chart&#10;&#10;Description automatically generated">
            <a:extLst>
              <a:ext uri="{FF2B5EF4-FFF2-40B4-BE49-F238E27FC236}">
                <a16:creationId xmlns:a16="http://schemas.microsoft.com/office/drawing/2014/main" id="{934B197D-5A8A-D946-BEF3-04B3C6F2B2CB}"/>
              </a:ext>
            </a:extLst>
          </p:cNvPr>
          <p:cNvPicPr>
            <a:picLocks noChangeAspect="1"/>
          </p:cNvPicPr>
          <p:nvPr/>
        </p:nvPicPr>
        <p:blipFill>
          <a:blip r:embed="rId2"/>
          <a:stretch>
            <a:fillRect/>
          </a:stretch>
        </p:blipFill>
        <p:spPr>
          <a:xfrm>
            <a:off x="5295320" y="2580404"/>
            <a:ext cx="6253212" cy="2767046"/>
          </a:xfrm>
          <a:prstGeom prst="rect">
            <a:avLst/>
          </a:prstGeom>
        </p:spPr>
      </p:pic>
      <p:grpSp>
        <p:nvGrpSpPr>
          <p:cNvPr id="21" name="Group 2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2" name="Rectangle 2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74694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2FC08-2A9A-0B46-B21D-D4EA4C801992}"/>
              </a:ext>
            </a:extLst>
          </p:cNvPr>
          <p:cNvSpPr>
            <a:spLocks noGrp="1"/>
          </p:cNvSpPr>
          <p:nvPr>
            <p:ph type="title"/>
          </p:nvPr>
        </p:nvSpPr>
        <p:spPr>
          <a:xfrm>
            <a:off x="630936" y="502920"/>
            <a:ext cx="3419856" cy="1463040"/>
          </a:xfrm>
        </p:spPr>
        <p:txBody>
          <a:bodyPr anchor="ctr">
            <a:normAutofit/>
          </a:bodyPr>
          <a:lstStyle/>
          <a:p>
            <a:r>
              <a:rPr lang="en-US" sz="4800" dirty="0"/>
              <a:t>Timeseries Analysis</a:t>
            </a:r>
          </a:p>
        </p:txBody>
      </p:sp>
      <p:sp>
        <p:nvSpPr>
          <p:cNvPr id="5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CB01315-842E-714C-8C6E-C70FAAAA9859}"/>
              </a:ext>
            </a:extLst>
          </p:cNvPr>
          <p:cNvSpPr>
            <a:spLocks noGrp="1"/>
          </p:cNvSpPr>
          <p:nvPr>
            <p:ph idx="1"/>
          </p:nvPr>
        </p:nvSpPr>
        <p:spPr>
          <a:xfrm>
            <a:off x="4425695" y="502920"/>
            <a:ext cx="7123176" cy="1463040"/>
          </a:xfrm>
        </p:spPr>
        <p:txBody>
          <a:bodyPr anchor="ctr">
            <a:noAutofit/>
          </a:bodyPr>
          <a:lstStyle/>
          <a:p>
            <a:r>
              <a:rPr lang="en-US" sz="1400" dirty="0"/>
              <a:t>Used past years data in time series to observer any seasonality</a:t>
            </a:r>
          </a:p>
          <a:p>
            <a:r>
              <a:rPr lang="en-US" sz="1400" dirty="0"/>
              <a:t>There is lower cost on later part of the year, but higher cost just after May</a:t>
            </a:r>
          </a:p>
          <a:p>
            <a:r>
              <a:rPr lang="en-US" sz="1400" dirty="0"/>
              <a:t>So, the cost might come down on later part of the year possibly bring our process in control</a:t>
            </a:r>
          </a:p>
          <a:p>
            <a:r>
              <a:rPr lang="en-US" sz="1400" dirty="0"/>
              <a:t>Need to investigate why there is an increase after May by getting last years account wise data</a:t>
            </a:r>
          </a:p>
          <a:p>
            <a:pPr lvl="1"/>
            <a:r>
              <a:rPr lang="en-US" sz="1000" dirty="0"/>
              <a:t>Need to work with analytics team to get detailed historical data</a:t>
            </a:r>
          </a:p>
        </p:txBody>
      </p:sp>
      <p:pic>
        <p:nvPicPr>
          <p:cNvPr id="10" name="Picture 9" descr="Graphical user interface, chart, line chart&#10;&#10;Description automatically generated">
            <a:extLst>
              <a:ext uri="{FF2B5EF4-FFF2-40B4-BE49-F238E27FC236}">
                <a16:creationId xmlns:a16="http://schemas.microsoft.com/office/drawing/2014/main" id="{1F3542FE-53A3-6E44-A36D-FC715796B17B}"/>
              </a:ext>
            </a:extLst>
          </p:cNvPr>
          <p:cNvPicPr>
            <a:picLocks noChangeAspect="1"/>
          </p:cNvPicPr>
          <p:nvPr/>
        </p:nvPicPr>
        <p:blipFill>
          <a:blip r:embed="rId2"/>
          <a:stretch>
            <a:fillRect/>
          </a:stretch>
        </p:blipFill>
        <p:spPr>
          <a:xfrm>
            <a:off x="630936" y="2441857"/>
            <a:ext cx="10917936" cy="3657509"/>
          </a:xfrm>
          <a:prstGeom prst="rect">
            <a:avLst/>
          </a:prstGeom>
        </p:spPr>
      </p:pic>
    </p:spTree>
    <p:extLst>
      <p:ext uri="{BB962C8B-B14F-4D97-AF65-F5344CB8AC3E}">
        <p14:creationId xmlns:p14="http://schemas.microsoft.com/office/powerpoint/2010/main" val="1912107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4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1">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53" name="Rectangle 52">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C4AB7C4-AE59-884B-AAC7-D890460F57B2}"/>
              </a:ext>
            </a:extLst>
          </p:cNvPr>
          <p:cNvSpPr>
            <a:spLocks noGrp="1"/>
          </p:cNvSpPr>
          <p:nvPr>
            <p:ph type="title"/>
          </p:nvPr>
        </p:nvSpPr>
        <p:spPr>
          <a:xfrm>
            <a:off x="643467" y="321734"/>
            <a:ext cx="10905066" cy="1135737"/>
          </a:xfrm>
        </p:spPr>
        <p:txBody>
          <a:bodyPr>
            <a:normAutofit/>
          </a:bodyPr>
          <a:lstStyle/>
          <a:p>
            <a:r>
              <a:rPr lang="en-US" sz="3600" dirty="0"/>
              <a:t>Sample Size</a:t>
            </a:r>
          </a:p>
        </p:txBody>
      </p:sp>
      <p:graphicFrame>
        <p:nvGraphicFramePr>
          <p:cNvPr id="61" name="Content Placeholder 2">
            <a:extLst>
              <a:ext uri="{FF2B5EF4-FFF2-40B4-BE49-F238E27FC236}">
                <a16:creationId xmlns:a16="http://schemas.microsoft.com/office/drawing/2014/main" id="{7866CC43-030F-4952-98FA-A0A6051E156C}"/>
              </a:ext>
            </a:extLst>
          </p:cNvPr>
          <p:cNvGraphicFramePr>
            <a:graphicFrameLocks noGrp="1"/>
          </p:cNvGraphicFramePr>
          <p:nvPr>
            <p:ph idx="1"/>
            <p:extLst>
              <p:ext uri="{D42A27DB-BD31-4B8C-83A1-F6EECF244321}">
                <p14:modId xmlns:p14="http://schemas.microsoft.com/office/powerpoint/2010/main" val="1570137567"/>
              </p:ext>
            </p:extLst>
          </p:nvPr>
        </p:nvGraphicFramePr>
        <p:xfrm>
          <a:off x="670705" y="1601430"/>
          <a:ext cx="5452532"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6" name="Group 5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57" name="Isosceles Triangle 5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 name="Table 6">
            <a:extLst>
              <a:ext uri="{FF2B5EF4-FFF2-40B4-BE49-F238E27FC236}">
                <a16:creationId xmlns:a16="http://schemas.microsoft.com/office/drawing/2014/main" id="{B684960A-1DAA-D94C-AD44-A95CDED11B77}"/>
              </a:ext>
            </a:extLst>
          </p:cNvPr>
          <p:cNvGraphicFramePr>
            <a:graphicFrameLocks noGrp="1"/>
          </p:cNvGraphicFramePr>
          <p:nvPr>
            <p:extLst>
              <p:ext uri="{D42A27DB-BD31-4B8C-83A1-F6EECF244321}">
                <p14:modId xmlns:p14="http://schemas.microsoft.com/office/powerpoint/2010/main" val="3467286434"/>
              </p:ext>
            </p:extLst>
          </p:nvPr>
        </p:nvGraphicFramePr>
        <p:xfrm>
          <a:off x="6739469" y="2173185"/>
          <a:ext cx="4043325" cy="2802303"/>
        </p:xfrm>
        <a:graphic>
          <a:graphicData uri="http://schemas.openxmlformats.org/drawingml/2006/table">
            <a:tbl>
              <a:tblPr>
                <a:tableStyleId>{306799F8-075E-4A3A-A7F6-7FBC6576F1A4}</a:tableStyleId>
              </a:tblPr>
              <a:tblGrid>
                <a:gridCol w="2529254">
                  <a:extLst>
                    <a:ext uri="{9D8B030D-6E8A-4147-A177-3AD203B41FA5}">
                      <a16:colId xmlns:a16="http://schemas.microsoft.com/office/drawing/2014/main" val="2299537134"/>
                    </a:ext>
                  </a:extLst>
                </a:gridCol>
                <a:gridCol w="1514071">
                  <a:extLst>
                    <a:ext uri="{9D8B030D-6E8A-4147-A177-3AD203B41FA5}">
                      <a16:colId xmlns:a16="http://schemas.microsoft.com/office/drawing/2014/main" val="1550200483"/>
                    </a:ext>
                  </a:extLst>
                </a:gridCol>
              </a:tblGrid>
              <a:tr h="311367">
                <a:tc>
                  <a:txBody>
                    <a:bodyPr/>
                    <a:lstStyle/>
                    <a:p>
                      <a:pPr algn="r" fontAlgn="b"/>
                      <a:r>
                        <a:rPr lang="en-US" sz="1600" u="none" strike="noStrike" dirty="0">
                          <a:effectLst/>
                        </a:rPr>
                        <a:t>X bar = </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39854.1943</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08157951"/>
                  </a:ext>
                </a:extLst>
              </a:tr>
              <a:tr h="311367">
                <a:tc>
                  <a:txBody>
                    <a:bodyPr/>
                    <a:lstStyle/>
                    <a:p>
                      <a:pPr algn="r" fontAlgn="b"/>
                      <a:r>
                        <a:rPr lang="en-US" sz="1600" u="none" strike="noStrike">
                          <a:effectLst/>
                        </a:rPr>
                        <a:t> s = </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6915.42</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01981598"/>
                  </a:ext>
                </a:extLst>
              </a:tr>
              <a:tr h="311367">
                <a:tc>
                  <a:txBody>
                    <a:bodyPr/>
                    <a:lstStyle/>
                    <a:p>
                      <a:pPr algn="r" fontAlgn="b"/>
                      <a:r>
                        <a:rPr lang="el-GR" sz="1600" u="none" strike="noStrike">
                          <a:effectLst/>
                        </a:rPr>
                        <a:t>α/2  = </a:t>
                      </a:r>
                      <a:endParaRPr lang="el-GR" sz="16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0.05</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51338055"/>
                  </a:ext>
                </a:extLst>
              </a:tr>
              <a:tr h="311367">
                <a:tc>
                  <a:txBody>
                    <a:bodyPr/>
                    <a:lstStyle/>
                    <a:p>
                      <a:pPr algn="r" fontAlgn="b"/>
                      <a:r>
                        <a:rPr lang="en-US" sz="1600" u="none" strike="noStrike" dirty="0">
                          <a:effectLst/>
                        </a:rPr>
                        <a:t> t</a:t>
                      </a:r>
                      <a:r>
                        <a:rPr lang="el-GR" sz="1600" u="none" strike="noStrike" baseline="-25000" dirty="0">
                          <a:effectLst/>
                        </a:rPr>
                        <a:t>α/2</a:t>
                      </a:r>
                      <a:r>
                        <a:rPr lang="el-GR" sz="1600" u="none" strike="noStrike" dirty="0">
                          <a:effectLst/>
                        </a:rPr>
                        <a:t> = </a:t>
                      </a:r>
                      <a:endParaRPr lang="el-GR"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1.645</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24447175"/>
                  </a:ext>
                </a:extLst>
              </a:tr>
              <a:tr h="311367">
                <a:tc>
                  <a:txBody>
                    <a:bodyPr/>
                    <a:lstStyle/>
                    <a:p>
                      <a:pPr algn="r" fontAlgn="b"/>
                      <a:r>
                        <a:rPr lang="en-US" sz="1600" b="1" u="none" strike="noStrike" dirty="0">
                          <a:effectLst/>
                        </a:rPr>
                        <a:t>Margin of Error = </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effectLst/>
                        </a:rPr>
                        <a:t>3800</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77633271"/>
                  </a:ext>
                </a:extLst>
              </a:tr>
              <a:tr h="311367">
                <a:tc>
                  <a:txBody>
                    <a:bodyPr/>
                    <a:lstStyle/>
                    <a:p>
                      <a:pPr algn="r" fontAlgn="b"/>
                      <a:r>
                        <a:rPr lang="en-US" sz="1600" u="none" strike="noStrike">
                          <a:effectLst/>
                        </a:rPr>
                        <a:t>Lower Bound = </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43654.1943</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20223878"/>
                  </a:ext>
                </a:extLst>
              </a:tr>
              <a:tr h="311367">
                <a:tc>
                  <a:txBody>
                    <a:bodyPr/>
                    <a:lstStyle/>
                    <a:p>
                      <a:pPr algn="r" fontAlgn="b"/>
                      <a:r>
                        <a:rPr lang="en-US" sz="1600" u="none" strike="noStrike">
                          <a:effectLst/>
                        </a:rPr>
                        <a:t>Upper Bound = </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36054.1943</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31900707"/>
                  </a:ext>
                </a:extLst>
              </a:tr>
              <a:tr h="311367">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3764213"/>
                  </a:ext>
                </a:extLst>
              </a:tr>
              <a:tr h="311367">
                <a:tc>
                  <a:txBody>
                    <a:bodyPr/>
                    <a:lstStyle/>
                    <a:p>
                      <a:pPr algn="r" fontAlgn="b"/>
                      <a:r>
                        <a:rPr lang="en-US" sz="1600" b="1" u="none" strike="noStrike" dirty="0">
                          <a:effectLst/>
                        </a:rPr>
                        <a:t>Samples Needed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effectLst/>
                        </a:rPr>
                        <a:t>8.96193386</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65663632"/>
                  </a:ext>
                </a:extLst>
              </a:tr>
            </a:tbl>
          </a:graphicData>
        </a:graphic>
      </p:graphicFrame>
    </p:spTree>
    <p:extLst>
      <p:ext uri="{BB962C8B-B14F-4D97-AF65-F5344CB8AC3E}">
        <p14:creationId xmlns:p14="http://schemas.microsoft.com/office/powerpoint/2010/main" val="2400557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7B15A0-5F13-B743-9EDE-3424075B7EEE}"/>
              </a:ext>
            </a:extLst>
          </p:cNvPr>
          <p:cNvSpPr>
            <a:spLocks noGrp="1"/>
          </p:cNvSpPr>
          <p:nvPr>
            <p:ph type="title"/>
          </p:nvPr>
        </p:nvSpPr>
        <p:spPr>
          <a:xfrm>
            <a:off x="838200" y="556995"/>
            <a:ext cx="10515600" cy="1133693"/>
          </a:xfrm>
        </p:spPr>
        <p:txBody>
          <a:bodyPr>
            <a:normAutofit/>
          </a:bodyPr>
          <a:lstStyle/>
          <a:p>
            <a:r>
              <a:rPr lang="en-US" sz="5200"/>
              <a:t>Measurement Error</a:t>
            </a:r>
          </a:p>
        </p:txBody>
      </p:sp>
      <p:graphicFrame>
        <p:nvGraphicFramePr>
          <p:cNvPr id="5" name="Content Placeholder 2">
            <a:extLst>
              <a:ext uri="{FF2B5EF4-FFF2-40B4-BE49-F238E27FC236}">
                <a16:creationId xmlns:a16="http://schemas.microsoft.com/office/drawing/2014/main" id="{89290AC6-F512-4975-A9DE-3463BE02720B}"/>
              </a:ext>
            </a:extLst>
          </p:cNvPr>
          <p:cNvGraphicFramePr>
            <a:graphicFrameLocks noGrp="1"/>
          </p:cNvGraphicFramePr>
          <p:nvPr>
            <p:ph idx="1"/>
            <p:extLst>
              <p:ext uri="{D42A27DB-BD31-4B8C-83A1-F6EECF244321}">
                <p14:modId xmlns:p14="http://schemas.microsoft.com/office/powerpoint/2010/main" val="41737909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3831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F2F9CD-2F75-C84D-A3B4-CB87C209DFCF}"/>
              </a:ext>
            </a:extLst>
          </p:cNvPr>
          <p:cNvSpPr>
            <a:spLocks noGrp="1"/>
          </p:cNvSpPr>
          <p:nvPr>
            <p:ph type="title"/>
          </p:nvPr>
        </p:nvSpPr>
        <p:spPr>
          <a:xfrm>
            <a:off x="643467" y="321734"/>
            <a:ext cx="4970877" cy="1135737"/>
          </a:xfrm>
        </p:spPr>
        <p:txBody>
          <a:bodyPr vert="horz" lIns="91440" tIns="45720" rIns="91440" bIns="45720" rtlCol="0">
            <a:normAutofit/>
          </a:bodyPr>
          <a:lstStyle/>
          <a:p>
            <a:r>
              <a:rPr lang="en-US" sz="3600"/>
              <a:t>Current State Process</a:t>
            </a:r>
            <a:endParaRPr lang="en-US" sz="3600" dirty="0"/>
          </a:p>
        </p:txBody>
      </p:sp>
      <p:sp>
        <p:nvSpPr>
          <p:cNvPr id="7" name="Content Placeholder 6">
            <a:extLst>
              <a:ext uri="{FF2B5EF4-FFF2-40B4-BE49-F238E27FC236}">
                <a16:creationId xmlns:a16="http://schemas.microsoft.com/office/drawing/2014/main" id="{3472DFA7-FC0D-684E-9FB9-2A1332BECAD0}"/>
              </a:ext>
            </a:extLst>
          </p:cNvPr>
          <p:cNvSpPr>
            <a:spLocks noGrp="1"/>
          </p:cNvSpPr>
          <p:nvPr>
            <p:ph idx="1"/>
          </p:nvPr>
        </p:nvSpPr>
        <p:spPr>
          <a:xfrm>
            <a:off x="643468" y="1782981"/>
            <a:ext cx="4970877" cy="4393982"/>
          </a:xfrm>
        </p:spPr>
        <p:txBody>
          <a:bodyPr>
            <a:normAutofit/>
          </a:bodyPr>
          <a:lstStyle/>
          <a:p>
            <a:r>
              <a:rPr lang="en-US" sz="2000" dirty="0"/>
              <a:t>Talked to the team on the current process and captured the workflow</a:t>
            </a:r>
          </a:p>
          <a:p>
            <a:r>
              <a:rPr lang="en-US" sz="2000" dirty="0"/>
              <a:t>The current process involves creating a simple JIRA ticket and attaching the approval to create the required AWS resource</a:t>
            </a:r>
          </a:p>
        </p:txBody>
      </p:sp>
      <p:sp>
        <p:nvSpPr>
          <p:cNvPr id="99" name="Isosceles Triangle 9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7703CA29-4003-C746-9207-8DE35BD2925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77657" y="0"/>
            <a:ext cx="3476499" cy="6757689"/>
          </a:xfrm>
          <a:prstGeom prst="rect">
            <a:avLst/>
          </a:prstGeom>
          <a:noFill/>
          <a:extLst>
            <a:ext uri="{909E8E84-426E-40DD-AFC4-6F175D3DCCD1}">
              <a14:hiddenFill xmlns:a14="http://schemas.microsoft.com/office/drawing/2010/main">
                <a:solidFill>
                  <a:srgbClr val="FFFFFF"/>
                </a:solidFill>
              </a14:hiddenFill>
            </a:ext>
          </a:extLst>
        </p:spPr>
      </p:pic>
      <p:grpSp>
        <p:nvGrpSpPr>
          <p:cNvPr id="103" name="Group 102">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04" name="Isosceles Triangle 103">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00324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B79D76-06C8-6948-93AF-634FD24C08D5}"/>
              </a:ext>
            </a:extLst>
          </p:cNvPr>
          <p:cNvSpPr>
            <a:spLocks noGrp="1"/>
          </p:cNvSpPr>
          <p:nvPr>
            <p:ph type="title"/>
          </p:nvPr>
        </p:nvSpPr>
        <p:spPr>
          <a:xfrm>
            <a:off x="643467" y="321734"/>
            <a:ext cx="10905066" cy="1135737"/>
          </a:xfrm>
        </p:spPr>
        <p:txBody>
          <a:bodyPr>
            <a:normAutofit/>
          </a:bodyPr>
          <a:lstStyle/>
          <a:p>
            <a:r>
              <a:rPr lang="en-US" sz="3600"/>
              <a:t>What we learned</a:t>
            </a:r>
          </a:p>
        </p:txBody>
      </p:sp>
      <p:sp>
        <p:nvSpPr>
          <p:cNvPr id="47" name="Content Placeholder 2">
            <a:extLst>
              <a:ext uri="{FF2B5EF4-FFF2-40B4-BE49-F238E27FC236}">
                <a16:creationId xmlns:a16="http://schemas.microsoft.com/office/drawing/2014/main" id="{7204DDE5-BF8E-AD4E-A44D-2C2763B32825}"/>
              </a:ext>
            </a:extLst>
          </p:cNvPr>
          <p:cNvSpPr>
            <a:spLocks noGrp="1"/>
          </p:cNvSpPr>
          <p:nvPr>
            <p:ph idx="1"/>
          </p:nvPr>
        </p:nvSpPr>
        <p:spPr>
          <a:xfrm>
            <a:off x="643467" y="1457471"/>
            <a:ext cx="10905066" cy="4393982"/>
          </a:xfrm>
        </p:spPr>
        <p:txBody>
          <a:bodyPr>
            <a:normAutofit/>
          </a:bodyPr>
          <a:lstStyle/>
          <a:p>
            <a:r>
              <a:rPr lang="en-US" sz="2000" dirty="0"/>
              <a:t>Identified two opportunities to control the cost</a:t>
            </a:r>
          </a:p>
          <a:p>
            <a:pPr marL="800100" lvl="1" indent="-342900">
              <a:buFont typeface="+mj-lt"/>
              <a:buAutoNum type="arabicPeriod"/>
            </a:pPr>
            <a:r>
              <a:rPr lang="en-US" sz="2000" dirty="0"/>
              <a:t>End Of Life system enforcement</a:t>
            </a:r>
          </a:p>
          <a:p>
            <a:pPr marL="800100" lvl="1" indent="-342900">
              <a:buFont typeface="+mj-lt"/>
              <a:buAutoNum type="arabicPeriod"/>
            </a:pPr>
            <a:r>
              <a:rPr lang="en-US" sz="2000" dirty="0"/>
              <a:t>Right sizing the compute resource</a:t>
            </a:r>
          </a:p>
          <a:p>
            <a:r>
              <a:rPr lang="en-US" sz="2000" dirty="0"/>
              <a:t>End Of Life system enforcement</a:t>
            </a:r>
          </a:p>
          <a:p>
            <a:pPr lvl="1"/>
            <a:r>
              <a:rPr lang="en-US" sz="2000" dirty="0"/>
              <a:t>Worked with systems team to shut down the decommissioned system on the short term</a:t>
            </a:r>
          </a:p>
          <a:p>
            <a:pPr lvl="1"/>
            <a:r>
              <a:rPr lang="en-US" sz="2000" dirty="0"/>
              <a:t>Working with system team to setup alert on the EOL monitoring</a:t>
            </a:r>
          </a:p>
          <a:p>
            <a:r>
              <a:rPr lang="en-US" sz="2000" dirty="0"/>
              <a:t>Right sizing the compute resource</a:t>
            </a:r>
          </a:p>
          <a:p>
            <a:pPr lvl="1"/>
            <a:r>
              <a:rPr lang="en-US" sz="2000" dirty="0"/>
              <a:t>Working with system team to dynamically adjust the compute resources </a:t>
            </a:r>
          </a:p>
          <a:p>
            <a:pPr lvl="1"/>
            <a:r>
              <a:rPr lang="en-US" sz="2000" dirty="0"/>
              <a:t>Since this needs to be applied for each workloads we are initiating  a POC with BI group to automate the workload sizing and planning to extend to other groups</a:t>
            </a:r>
          </a:p>
          <a:p>
            <a:r>
              <a:rPr lang="en-US" sz="2000" dirty="0"/>
              <a:t>Will continue monitor the control chart and verify the change</a:t>
            </a:r>
          </a:p>
          <a:p>
            <a:r>
              <a:rPr lang="en-US" sz="2000" dirty="0"/>
              <a:t>Investigate the increase in cost starting June by collecting more account wise data from last years </a:t>
            </a:r>
          </a:p>
          <a:p>
            <a:pPr marL="800100" lvl="1" indent="-342900">
              <a:buFont typeface="+mj-lt"/>
              <a:buAutoNum type="arabicPeriod"/>
            </a:pPr>
            <a:endParaRPr lang="en-US" sz="2000" dirty="0"/>
          </a:p>
          <a:p>
            <a:pPr marL="800100" lvl="1" indent="-342900">
              <a:buFont typeface="+mj-lt"/>
              <a:buAutoNum type="arabicPeriod"/>
            </a:pPr>
            <a:endParaRPr lang="en-US" sz="2000" dirty="0"/>
          </a:p>
          <a:p>
            <a:pPr marL="0" indent="0">
              <a:buNone/>
            </a:pPr>
            <a:endParaRPr lang="en-US" sz="2000" dirty="0"/>
          </a:p>
        </p:txBody>
      </p:sp>
      <p:sp>
        <p:nvSpPr>
          <p:cNvPr id="38" name="Rectangle 3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Rectangle 4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60878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8038AF-2F54-0640-B76C-84350C3EE55E}"/>
              </a:ext>
            </a:extLst>
          </p:cNvPr>
          <p:cNvSpPr>
            <a:spLocks noGrp="1"/>
          </p:cNvSpPr>
          <p:nvPr>
            <p:ph type="title"/>
          </p:nvPr>
        </p:nvSpPr>
        <p:spPr>
          <a:xfrm>
            <a:off x="643467" y="321734"/>
            <a:ext cx="10905066" cy="1135737"/>
          </a:xfrm>
        </p:spPr>
        <p:txBody>
          <a:bodyPr>
            <a:normAutofit/>
          </a:bodyPr>
          <a:lstStyle/>
          <a:p>
            <a:r>
              <a:rPr lang="en-US" altLang="es-MX" sz="3600" dirty="0"/>
              <a:t>Data Stratification Tree</a:t>
            </a:r>
            <a:endParaRPr lang="en-US" sz="3600" dirty="0"/>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4">
            <a:extLst>
              <a:ext uri="{FF2B5EF4-FFF2-40B4-BE49-F238E27FC236}">
                <a16:creationId xmlns:a16="http://schemas.microsoft.com/office/drawing/2014/main" id="{C0A3A5E4-4B44-B546-BDB7-D4BA9D9B41AC}"/>
              </a:ext>
            </a:extLst>
          </p:cNvPr>
          <p:cNvGraphicFramePr>
            <a:graphicFrameLocks noGrp="1"/>
          </p:cNvGraphicFramePr>
          <p:nvPr>
            <p:ph idx="1"/>
            <p:extLst>
              <p:ext uri="{D42A27DB-BD31-4B8C-83A1-F6EECF244321}">
                <p14:modId xmlns:p14="http://schemas.microsoft.com/office/powerpoint/2010/main" val="1715712185"/>
              </p:ext>
            </p:extLst>
          </p:nvPr>
        </p:nvGraphicFramePr>
        <p:xfrm>
          <a:off x="838199" y="1718488"/>
          <a:ext cx="10515602" cy="3648636"/>
        </p:xfrm>
        <a:graphic>
          <a:graphicData uri="http://schemas.openxmlformats.org/drawingml/2006/table">
            <a:tbl>
              <a:tblPr firstRow="1" bandRow="1">
                <a:noFill/>
                <a:tableStyleId>{5C22544A-7EE6-4342-B048-85BDC9FD1C3A}</a:tableStyleId>
              </a:tblPr>
              <a:tblGrid>
                <a:gridCol w="5104759">
                  <a:extLst>
                    <a:ext uri="{9D8B030D-6E8A-4147-A177-3AD203B41FA5}">
                      <a16:colId xmlns:a16="http://schemas.microsoft.com/office/drawing/2014/main" val="44638014"/>
                    </a:ext>
                  </a:extLst>
                </a:gridCol>
                <a:gridCol w="1288957">
                  <a:extLst>
                    <a:ext uri="{9D8B030D-6E8A-4147-A177-3AD203B41FA5}">
                      <a16:colId xmlns:a16="http://schemas.microsoft.com/office/drawing/2014/main" val="503376237"/>
                    </a:ext>
                  </a:extLst>
                </a:gridCol>
                <a:gridCol w="1667830">
                  <a:extLst>
                    <a:ext uri="{9D8B030D-6E8A-4147-A177-3AD203B41FA5}">
                      <a16:colId xmlns:a16="http://schemas.microsoft.com/office/drawing/2014/main" val="2460761200"/>
                    </a:ext>
                  </a:extLst>
                </a:gridCol>
                <a:gridCol w="2454056">
                  <a:extLst>
                    <a:ext uri="{9D8B030D-6E8A-4147-A177-3AD203B41FA5}">
                      <a16:colId xmlns:a16="http://schemas.microsoft.com/office/drawing/2014/main" val="3676133216"/>
                    </a:ext>
                  </a:extLst>
                </a:gridCol>
              </a:tblGrid>
              <a:tr h="773063">
                <a:tc>
                  <a:txBody>
                    <a:bodyPr/>
                    <a:lstStyle/>
                    <a:p>
                      <a:pPr algn="ctr" fontAlgn="b"/>
                      <a:r>
                        <a:rPr lang="en-US" sz="1200" b="1" u="none" strike="noStrike" cap="all" spc="60" dirty="0">
                          <a:solidFill>
                            <a:schemeClr val="tx1"/>
                          </a:solidFill>
                          <a:effectLst/>
                        </a:rPr>
                        <a:t>Questions about Process</a:t>
                      </a:r>
                      <a:endParaRPr lang="en-US" sz="1200" b="1" i="0" u="none" strike="noStrike" cap="all" spc="60" dirty="0">
                        <a:solidFill>
                          <a:schemeClr val="tx1"/>
                        </a:solidFill>
                        <a:effectLst/>
                        <a:latin typeface="Calibri" panose="020F0502020204030204" pitchFamily="34" charset="0"/>
                      </a:endParaRPr>
                    </a:p>
                  </a:txBody>
                  <a:tcPr marL="13936" marR="13936" marT="92614" marB="92614" anchor="b">
                    <a:lnL w="12700" cmpd="sng">
                      <a:noFill/>
                    </a:lnL>
                    <a:lnR w="12700" cmpd="sng">
                      <a:noFill/>
                    </a:lnR>
                    <a:lnT w="12700" cmpd="sng">
                      <a:noFill/>
                    </a:lnT>
                    <a:lnB w="12700" cap="flat" cmpd="sng" algn="ctr">
                      <a:solidFill>
                        <a:schemeClr val="tx1"/>
                      </a:solidFill>
                      <a:prstDash val="solid"/>
                      <a:round/>
                      <a:headEnd type="none" w="med" len="med"/>
                      <a:tailEnd type="none" w="med" len="med"/>
                    </a:lnB>
                    <a:noFill/>
                  </a:tcPr>
                </a:tc>
                <a:tc>
                  <a:txBody>
                    <a:bodyPr/>
                    <a:lstStyle/>
                    <a:p>
                      <a:pPr algn="ctr" fontAlgn="b"/>
                      <a:endParaRPr lang="en-US" sz="1200" b="1" i="0" u="none" strike="noStrike" cap="all" spc="60">
                        <a:solidFill>
                          <a:schemeClr val="tx1"/>
                        </a:solidFill>
                        <a:effectLst/>
                        <a:latin typeface="Calibri" panose="020F0502020204030204" pitchFamily="34" charset="0"/>
                      </a:endParaRPr>
                    </a:p>
                  </a:txBody>
                  <a:tcPr marL="13936" marR="13936" marT="92614" marB="92614" anchor="b">
                    <a:lnL w="12700" cmpd="sng">
                      <a:noFill/>
                    </a:lnL>
                    <a:lnR w="12700" cmpd="sng">
                      <a:noFill/>
                    </a:lnR>
                    <a:lnT w="12700" cmpd="sng">
                      <a:noFill/>
                    </a:lnT>
                    <a:lnB w="38100" cmpd="sng">
                      <a:noFill/>
                    </a:lnB>
                    <a:noFill/>
                  </a:tcPr>
                </a:tc>
                <a:tc>
                  <a:txBody>
                    <a:bodyPr/>
                    <a:lstStyle/>
                    <a:p>
                      <a:pPr algn="ctr" fontAlgn="b"/>
                      <a:r>
                        <a:rPr lang="en-US" sz="1200" b="1" u="none" strike="noStrike" cap="all" spc="60">
                          <a:solidFill>
                            <a:schemeClr val="tx1"/>
                          </a:solidFill>
                          <a:effectLst/>
                        </a:rPr>
                        <a:t>Stratification factors</a:t>
                      </a:r>
                      <a:br>
                        <a:rPr lang="en-US" sz="1200" b="1" u="none" strike="noStrike" cap="all" spc="60">
                          <a:solidFill>
                            <a:schemeClr val="tx1"/>
                          </a:solidFill>
                          <a:effectLst/>
                        </a:rPr>
                      </a:br>
                      <a:r>
                        <a:rPr lang="en-US" sz="1200" b="1" u="none" strike="noStrike" cap="all" spc="60">
                          <a:solidFill>
                            <a:schemeClr val="accent2"/>
                          </a:solidFill>
                          <a:effectLst/>
                        </a:rPr>
                        <a:t>X Variable</a:t>
                      </a:r>
                      <a:endParaRPr lang="en-US" sz="1200" b="1" i="0" u="none" strike="noStrike" cap="all" spc="60">
                        <a:solidFill>
                          <a:schemeClr val="accent2"/>
                        </a:solidFill>
                        <a:effectLst/>
                        <a:latin typeface="Calibri" panose="020F0502020204030204" pitchFamily="34" charset="0"/>
                      </a:endParaRPr>
                    </a:p>
                  </a:txBody>
                  <a:tcPr marL="13936" marR="13936" marT="92614" marB="92614" anchor="b">
                    <a:lnL w="12700" cmpd="sng">
                      <a:noFill/>
                    </a:lnL>
                    <a:lnR w="12700" cmpd="sng">
                      <a:noFill/>
                    </a:lnR>
                    <a:lnT w="12700" cmpd="sng">
                      <a:noFill/>
                    </a:lnT>
                    <a:lnB w="12700" cap="flat" cmpd="sng" algn="ctr">
                      <a:solidFill>
                        <a:schemeClr val="tx1"/>
                      </a:solidFill>
                      <a:prstDash val="solid"/>
                      <a:round/>
                      <a:headEnd type="none" w="med" len="med"/>
                      <a:tailEnd type="none" w="med" len="med"/>
                    </a:lnB>
                    <a:noFill/>
                  </a:tcPr>
                </a:tc>
                <a:tc>
                  <a:txBody>
                    <a:bodyPr/>
                    <a:lstStyle/>
                    <a:p>
                      <a:pPr algn="ctr" fontAlgn="b"/>
                      <a:r>
                        <a:rPr lang="en-US" sz="1200" b="1" u="none" strike="noStrike" cap="all" spc="60">
                          <a:solidFill>
                            <a:schemeClr val="tx1"/>
                          </a:solidFill>
                          <a:effectLst/>
                        </a:rPr>
                        <a:t>Measurement</a:t>
                      </a:r>
                      <a:endParaRPr lang="en-US" sz="1200" b="1" i="0" u="none" strike="noStrike" cap="all" spc="60">
                        <a:solidFill>
                          <a:schemeClr val="tx1"/>
                        </a:solidFill>
                        <a:effectLst/>
                        <a:latin typeface="Calibri" panose="020F0502020204030204" pitchFamily="34" charset="0"/>
                      </a:endParaRPr>
                    </a:p>
                  </a:txBody>
                  <a:tcPr marL="13936" marR="13936" marT="92614" marB="92614" anchor="b">
                    <a:lnL w="12700" cmpd="sng">
                      <a:noFill/>
                    </a:lnL>
                    <a:lnR w="12700" cmpd="sng">
                      <a:noFill/>
                    </a:ln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3926965"/>
                  </a:ext>
                </a:extLst>
              </a:tr>
              <a:tr h="382009">
                <a:tc>
                  <a:txBody>
                    <a:bodyPr/>
                    <a:lstStyle/>
                    <a:p>
                      <a:pPr algn="l" rtl="0" fontAlgn="ctr"/>
                      <a:r>
                        <a:rPr lang="en-US" sz="1600" u="none" strike="noStrike" cap="none" spc="0">
                          <a:solidFill>
                            <a:schemeClr val="tx1"/>
                          </a:solidFill>
                          <a:effectLst/>
                        </a:rPr>
                        <a:t>Does cost impacted by type of service used</a:t>
                      </a:r>
                      <a:endParaRPr lang="en-US" sz="1600" b="0" i="0" u="none" strike="noStrike" cap="none" spc="0">
                        <a:solidFill>
                          <a:schemeClr val="tx1"/>
                        </a:solidFill>
                        <a:effectLst/>
                        <a:latin typeface="Calibri" panose="020F0502020204030204" pitchFamily="34" charset="0"/>
                      </a:endParaRPr>
                    </a:p>
                  </a:txBody>
                  <a:tcPr marL="13936" marR="13936" marT="13936" marB="92614" anchor="ctr">
                    <a:lnL w="12700" cap="flat" cmpd="sng" algn="ctr">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gn="ctr" fontAlgn="b"/>
                      <a:r>
                        <a:rPr lang="en-US" sz="1600" u="none" strike="noStrike" cap="none" spc="0" dirty="0">
                          <a:solidFill>
                            <a:schemeClr val="tx1"/>
                          </a:solidFill>
                          <a:effectLst/>
                        </a:rPr>
                        <a:t>Cost</a:t>
                      </a:r>
                    </a:p>
                    <a:p>
                      <a:pPr algn="ctr" fontAlgn="b"/>
                      <a:r>
                        <a:rPr lang="en-US" sz="1600" u="none" strike="noStrike" cap="none" spc="0" dirty="0">
                          <a:solidFill>
                            <a:schemeClr val="accent2"/>
                          </a:solidFill>
                          <a:effectLst/>
                        </a:rPr>
                        <a:t>Output Y</a:t>
                      </a:r>
                      <a:endParaRPr lang="en-US" sz="1600" b="0" i="0" u="none" strike="noStrike" cap="none" spc="0" dirty="0">
                        <a:solidFill>
                          <a:schemeClr val="accent2"/>
                        </a:solidFill>
                        <a:effectLst/>
                        <a:latin typeface="Calibri" panose="020F0502020204030204" pitchFamily="34" charset="0"/>
                      </a:endParaRPr>
                    </a:p>
                  </a:txBody>
                  <a:tcPr marL="13936" marR="13936" marT="13936" marB="926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noFill/>
                      <a:prstDash val="solid"/>
                    </a:lnB>
                    <a:noFill/>
                  </a:tcPr>
                </a:tc>
                <a:tc>
                  <a:txBody>
                    <a:bodyPr/>
                    <a:lstStyle/>
                    <a:p>
                      <a:pPr algn="l" fontAlgn="b"/>
                      <a:r>
                        <a:rPr lang="en-US" sz="1600" u="none" strike="noStrike" cap="none" spc="0">
                          <a:solidFill>
                            <a:schemeClr val="tx1"/>
                          </a:solidFill>
                          <a:effectLst/>
                        </a:rPr>
                        <a:t>Team</a:t>
                      </a:r>
                      <a:endParaRPr lang="en-US" sz="1600" b="0" i="0" u="none" strike="noStrike" cap="none" spc="0">
                        <a:solidFill>
                          <a:schemeClr val="tx1"/>
                        </a:solidFill>
                        <a:effectLst/>
                        <a:latin typeface="Arial Narrow" panose="020B0604020202020204" pitchFamily="34" charset="0"/>
                      </a:endParaRPr>
                    </a:p>
                  </a:txBody>
                  <a:tcPr marL="13936" marR="13936" marT="13936" marB="92614" anchor="b">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u="none" strike="noStrike" cap="none" spc="0">
                          <a:solidFill>
                            <a:schemeClr val="tx1"/>
                          </a:solidFill>
                          <a:effectLst/>
                        </a:rPr>
                        <a:t>The product group </a:t>
                      </a:r>
                      <a:endParaRPr lang="en-US" sz="1600" b="0" i="0" u="none" strike="noStrike" cap="none" spc="0">
                        <a:solidFill>
                          <a:schemeClr val="tx1"/>
                        </a:solidFill>
                        <a:effectLst/>
                        <a:latin typeface="Calibri" panose="020F0502020204030204" pitchFamily="34" charset="0"/>
                      </a:endParaRPr>
                    </a:p>
                  </a:txBody>
                  <a:tcPr marL="13936" marR="13936" marT="13936" marB="92614"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5094076"/>
                  </a:ext>
                </a:extLst>
              </a:tr>
              <a:tr h="623391">
                <a:tc>
                  <a:txBody>
                    <a:bodyPr/>
                    <a:lstStyle/>
                    <a:p>
                      <a:pPr algn="l" rtl="0" fontAlgn="ctr"/>
                      <a:r>
                        <a:rPr lang="en-US" sz="1600" u="none" strike="noStrike" cap="none" spc="0" dirty="0">
                          <a:solidFill>
                            <a:schemeClr val="tx1"/>
                          </a:solidFill>
                          <a:effectLst/>
                        </a:rPr>
                        <a:t>Does cost impacted by week, month, like quarterly workloads</a:t>
                      </a:r>
                      <a:endParaRPr lang="en-US" sz="1600" b="0" i="0" u="none" strike="noStrike" cap="none" spc="0" dirty="0">
                        <a:solidFill>
                          <a:schemeClr val="tx1"/>
                        </a:solidFill>
                        <a:effectLst/>
                        <a:latin typeface="Calibri" panose="020F0502020204030204" pitchFamily="34" charset="0"/>
                      </a:endParaRPr>
                    </a:p>
                  </a:txBody>
                  <a:tcPr marL="13936" marR="13936" marT="13936" marB="92614" anchor="ctr">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fontAlgn="b"/>
                      <a:r>
                        <a:rPr lang="en-US" sz="1700" u="none" strike="noStrike">
                          <a:effectLst/>
                        </a:rPr>
                        <a:t>Output Y</a:t>
                      </a:r>
                      <a:endParaRPr lang="en-US" sz="1700" b="0" i="0" u="none" strike="noStrike">
                        <a:solidFill>
                          <a:srgbClr val="000000"/>
                        </a:solidFill>
                        <a:effectLst/>
                        <a:latin typeface="Calibri" panose="020F0502020204030204" pitchFamily="34" charset="0"/>
                      </a:endParaRPr>
                    </a:p>
                  </a:txBody>
                  <a:tcPr marL="13760" marR="13760" marT="13760" marB="0" anchor="b"/>
                </a:tc>
                <a:tc>
                  <a:txBody>
                    <a:bodyPr/>
                    <a:lstStyle/>
                    <a:p>
                      <a:pPr algn="l" rtl="0" fontAlgn="ctr"/>
                      <a:r>
                        <a:rPr lang="en-US" sz="1600" u="none" strike="noStrike" cap="none" spc="0">
                          <a:solidFill>
                            <a:schemeClr val="tx1"/>
                          </a:solidFill>
                          <a:effectLst/>
                        </a:rPr>
                        <a:t>Type of Service</a:t>
                      </a:r>
                      <a:endParaRPr lang="en-US" sz="1600" b="0" i="0" u="none" strike="noStrike" cap="none" spc="0">
                        <a:solidFill>
                          <a:schemeClr val="tx1"/>
                        </a:solidFill>
                        <a:effectLst/>
                        <a:latin typeface="Arial Narrow" panose="020B0604020202020204" pitchFamily="34" charset="0"/>
                      </a:endParaRPr>
                    </a:p>
                  </a:txBody>
                  <a:tcPr marL="13936" marR="13936" marT="13936" marB="92614" anchor="ct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600" u="none" strike="noStrike" cap="none" spc="0">
                          <a:solidFill>
                            <a:schemeClr val="tx1"/>
                          </a:solidFill>
                          <a:effectLst/>
                        </a:rPr>
                        <a:t>AWS Service Type</a:t>
                      </a:r>
                      <a:endParaRPr lang="en-US" sz="1600" b="0" i="0" u="none" strike="noStrike" cap="none" spc="0">
                        <a:solidFill>
                          <a:schemeClr val="tx1"/>
                        </a:solidFill>
                        <a:effectLst/>
                        <a:latin typeface="Calibri" panose="020F0502020204030204" pitchFamily="34" charset="0"/>
                      </a:endParaRPr>
                    </a:p>
                  </a:txBody>
                  <a:tcPr marL="13936" marR="13936" marT="13936" marB="92614"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29874084"/>
                  </a:ext>
                </a:extLst>
              </a:tr>
              <a:tr h="623391">
                <a:tc>
                  <a:txBody>
                    <a:bodyPr/>
                    <a:lstStyle/>
                    <a:p>
                      <a:pPr algn="l" rtl="0" fontAlgn="ctr"/>
                      <a:r>
                        <a:rPr lang="en-US" sz="1600" u="none" strike="noStrike" cap="none" spc="0" dirty="0">
                          <a:solidFill>
                            <a:schemeClr val="tx1"/>
                          </a:solidFill>
                          <a:effectLst/>
                        </a:rPr>
                        <a:t>Does cost impacted by any new service consumption?</a:t>
                      </a:r>
                      <a:endParaRPr lang="en-US" sz="1600" b="0" i="0" u="none" strike="noStrike" cap="none" spc="0" dirty="0">
                        <a:solidFill>
                          <a:schemeClr val="tx1"/>
                        </a:solidFill>
                        <a:effectLst/>
                        <a:latin typeface="Calibri" panose="020F0502020204030204" pitchFamily="34" charset="0"/>
                      </a:endParaRPr>
                    </a:p>
                  </a:txBody>
                  <a:tcPr marL="13936" marR="13936" marT="13936" marB="92614" anchor="ctr">
                    <a:lnL w="12700" cap="flat" cmpd="sng" algn="ctr">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endParaRPr lang="en-US" sz="1700" b="0" i="0" u="none" strike="noStrike">
                        <a:solidFill>
                          <a:srgbClr val="000000"/>
                        </a:solidFill>
                        <a:effectLst/>
                        <a:latin typeface="Calibri" panose="020F0502020204030204" pitchFamily="34" charset="0"/>
                      </a:endParaRPr>
                    </a:p>
                  </a:txBody>
                  <a:tcPr marL="13760" marR="13760" marT="13760" marB="0" anchor="b"/>
                </a:tc>
                <a:tc>
                  <a:txBody>
                    <a:bodyPr/>
                    <a:lstStyle/>
                    <a:p>
                      <a:pPr algn="l" rtl="0" fontAlgn="ctr"/>
                      <a:r>
                        <a:rPr lang="en-US" sz="1600" u="none" strike="noStrike" cap="none" spc="0">
                          <a:solidFill>
                            <a:schemeClr val="tx1"/>
                          </a:solidFill>
                          <a:effectLst/>
                        </a:rPr>
                        <a:t>Time</a:t>
                      </a:r>
                      <a:endParaRPr lang="en-US" sz="1600" b="0" i="0" u="none" strike="noStrike" cap="none" spc="0">
                        <a:solidFill>
                          <a:schemeClr val="tx1"/>
                        </a:solidFill>
                        <a:effectLst/>
                        <a:latin typeface="Arial Narrow" panose="020B0604020202020204" pitchFamily="34" charset="0"/>
                      </a:endParaRPr>
                    </a:p>
                  </a:txBody>
                  <a:tcPr marL="13936" marR="13936" marT="13936" marB="92614" anchor="ct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u="none" strike="noStrike" cap="none" spc="0">
                          <a:solidFill>
                            <a:schemeClr val="tx1"/>
                          </a:solidFill>
                          <a:effectLst/>
                        </a:rPr>
                        <a:t>Week of the year or Day of the Year</a:t>
                      </a:r>
                      <a:endParaRPr lang="en-US" sz="1600" b="0" i="0" u="none" strike="noStrike" cap="none" spc="0">
                        <a:solidFill>
                          <a:schemeClr val="tx1"/>
                        </a:solidFill>
                        <a:effectLst/>
                        <a:latin typeface="Calibri" panose="020F0502020204030204" pitchFamily="34" charset="0"/>
                      </a:endParaRPr>
                    </a:p>
                  </a:txBody>
                  <a:tcPr marL="13936" marR="13936" marT="13936" marB="92614"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9367731"/>
                  </a:ext>
                </a:extLst>
              </a:tr>
              <a:tr h="623391">
                <a:tc>
                  <a:txBody>
                    <a:bodyPr/>
                    <a:lstStyle/>
                    <a:p>
                      <a:pPr algn="l" rtl="0" fontAlgn="ctr"/>
                      <a:r>
                        <a:rPr lang="en-US" sz="1600" u="none" strike="noStrike" cap="none" spc="0">
                          <a:solidFill>
                            <a:schemeClr val="tx1"/>
                          </a:solidFill>
                          <a:effectLst/>
                        </a:rPr>
                        <a:t>How much of the services bought being utilized , did we over subscribe the resource?</a:t>
                      </a:r>
                      <a:endParaRPr lang="en-US" sz="1600" b="0" i="0" u="none" strike="noStrike" cap="none" spc="0">
                        <a:solidFill>
                          <a:schemeClr val="tx1"/>
                        </a:solidFill>
                        <a:effectLst/>
                        <a:latin typeface="Calibri" panose="020F0502020204030204" pitchFamily="34" charset="0"/>
                      </a:endParaRPr>
                    </a:p>
                  </a:txBody>
                  <a:tcPr marL="13936" marR="13936" marT="13936" marB="92614" anchor="ctr">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fontAlgn="b"/>
                      <a:endParaRPr lang="en-US" sz="1700" b="0" i="0" u="none" strike="noStrike">
                        <a:solidFill>
                          <a:srgbClr val="000000"/>
                        </a:solidFill>
                        <a:effectLst/>
                        <a:latin typeface="Calibri" panose="020F0502020204030204" pitchFamily="34" charset="0"/>
                      </a:endParaRPr>
                    </a:p>
                  </a:txBody>
                  <a:tcPr marL="13760" marR="13760" marT="13760" marB="0" anchor="b"/>
                </a:tc>
                <a:tc>
                  <a:txBody>
                    <a:bodyPr/>
                    <a:lstStyle/>
                    <a:p>
                      <a:pPr algn="l" rtl="0" fontAlgn="ctr"/>
                      <a:r>
                        <a:rPr lang="en-US" sz="1600" u="none" strike="noStrike" cap="none" spc="0">
                          <a:solidFill>
                            <a:schemeClr val="tx1"/>
                          </a:solidFill>
                          <a:effectLst/>
                        </a:rPr>
                        <a:t>Service Cost</a:t>
                      </a:r>
                      <a:endParaRPr lang="en-US" sz="1600" b="0" i="0" u="none" strike="noStrike" cap="none" spc="0">
                        <a:solidFill>
                          <a:schemeClr val="tx1"/>
                        </a:solidFill>
                        <a:effectLst/>
                        <a:latin typeface="Arial Narrow" panose="020B0604020202020204" pitchFamily="34" charset="0"/>
                      </a:endParaRPr>
                    </a:p>
                  </a:txBody>
                  <a:tcPr marL="13936" marR="13936" marT="13936" marB="92614" anchor="ct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600" u="none" strike="noStrike" cap="none" spc="0">
                          <a:solidFill>
                            <a:schemeClr val="tx1"/>
                          </a:solidFill>
                          <a:effectLst/>
                        </a:rPr>
                        <a:t>Cost of the service by time</a:t>
                      </a:r>
                      <a:endParaRPr lang="en-US" sz="1600" b="0" i="0" u="none" strike="noStrike" cap="none" spc="0">
                        <a:solidFill>
                          <a:schemeClr val="tx1"/>
                        </a:solidFill>
                        <a:effectLst/>
                        <a:latin typeface="Calibri" panose="020F0502020204030204" pitchFamily="34" charset="0"/>
                      </a:endParaRPr>
                    </a:p>
                  </a:txBody>
                  <a:tcPr marL="13936" marR="13936" marT="13936" marB="92614"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91489716"/>
                  </a:ext>
                </a:extLst>
              </a:tr>
              <a:tr h="623391">
                <a:tc>
                  <a:txBody>
                    <a:bodyPr/>
                    <a:lstStyle/>
                    <a:p>
                      <a:pPr algn="l" rtl="0" fontAlgn="ctr"/>
                      <a:r>
                        <a:rPr lang="en-US" sz="1600" u="none" strike="noStrike" cap="none" spc="0">
                          <a:solidFill>
                            <a:schemeClr val="tx1"/>
                          </a:solidFill>
                          <a:effectLst/>
                        </a:rPr>
                        <a:t>Does cost impacted by the teams</a:t>
                      </a:r>
                      <a:endParaRPr lang="en-US" sz="1600" b="0" i="0" u="none" strike="noStrike" cap="none" spc="0">
                        <a:solidFill>
                          <a:schemeClr val="tx1"/>
                        </a:solidFill>
                        <a:effectLst/>
                        <a:latin typeface="Calibri" panose="020F0502020204030204" pitchFamily="34" charset="0"/>
                      </a:endParaRPr>
                    </a:p>
                  </a:txBody>
                  <a:tcPr marL="13936" marR="13936" marT="13936" marB="92614" anchor="ctr">
                    <a:lnL w="12700" cap="flat" cmpd="sng" algn="ctr">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lnB>
                    <a:lnTlToBr w="12700" cmpd="sng">
                      <a:noFill/>
                      <a:prstDash val="solid"/>
                    </a:lnTlToBr>
                    <a:lnBlToTr w="12700" cmpd="sng">
                      <a:noFill/>
                      <a:prstDash val="solid"/>
                    </a:lnBlToTr>
                    <a:noFill/>
                  </a:tcPr>
                </a:tc>
                <a:tc vMerge="1">
                  <a:txBody>
                    <a:bodyPr/>
                    <a:lstStyle/>
                    <a:p>
                      <a:pPr algn="l" fontAlgn="b"/>
                      <a:endParaRPr lang="en-US" sz="1700" b="0" i="0" u="none" strike="noStrike">
                        <a:solidFill>
                          <a:srgbClr val="000000"/>
                        </a:solidFill>
                        <a:effectLst/>
                        <a:latin typeface="Calibri" panose="020F0502020204030204" pitchFamily="34" charset="0"/>
                      </a:endParaRPr>
                    </a:p>
                  </a:txBody>
                  <a:tcPr marL="13760" marR="13760" marT="13760" marB="0" anchor="b"/>
                </a:tc>
                <a:tc>
                  <a:txBody>
                    <a:bodyPr/>
                    <a:lstStyle/>
                    <a:p>
                      <a:pPr algn="l" rtl="0" fontAlgn="ctr"/>
                      <a:r>
                        <a:rPr lang="en-US" sz="1600" u="none" strike="noStrike" cap="none" spc="0">
                          <a:solidFill>
                            <a:schemeClr val="tx1"/>
                          </a:solidFill>
                          <a:effectLst/>
                        </a:rPr>
                        <a:t>Utilization</a:t>
                      </a:r>
                      <a:endParaRPr lang="en-US" sz="1600" b="0" i="0" u="none" strike="noStrike" cap="none" spc="0">
                        <a:solidFill>
                          <a:schemeClr val="tx1"/>
                        </a:solidFill>
                        <a:effectLst/>
                        <a:latin typeface="Arial Narrow" panose="020B0604020202020204" pitchFamily="34" charset="0"/>
                      </a:endParaRPr>
                    </a:p>
                  </a:txBody>
                  <a:tcPr marL="13936" marR="13936" marT="13936" marB="92614" anchor="ct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noFill/>
                      <a:prstDash val="solid"/>
                    </a:lnB>
                    <a:noFill/>
                  </a:tcPr>
                </a:tc>
                <a:tc>
                  <a:txBody>
                    <a:bodyPr/>
                    <a:lstStyle/>
                    <a:p>
                      <a:pPr algn="l" fontAlgn="b"/>
                      <a:r>
                        <a:rPr lang="en-US" sz="1600" u="none" strike="noStrike" cap="none" spc="0" dirty="0">
                          <a:solidFill>
                            <a:schemeClr val="tx1"/>
                          </a:solidFill>
                          <a:effectLst/>
                        </a:rPr>
                        <a:t>CPU and Memory Utilization</a:t>
                      </a:r>
                      <a:endParaRPr lang="en-US" sz="1600" b="0" i="0" u="none" strike="noStrike" cap="none" spc="0" dirty="0">
                        <a:solidFill>
                          <a:schemeClr val="tx1"/>
                        </a:solidFill>
                        <a:effectLst/>
                        <a:latin typeface="Calibri" panose="020F0502020204030204" pitchFamily="34" charset="0"/>
                      </a:endParaRPr>
                    </a:p>
                  </a:txBody>
                  <a:tcPr marL="13936" marR="13936" marT="13936" marB="92614"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noFill/>
                      <a:prstDash val="solid"/>
                    </a:lnB>
                    <a:noFill/>
                  </a:tcPr>
                </a:tc>
                <a:extLst>
                  <a:ext uri="{0D108BD9-81ED-4DB2-BD59-A6C34878D82A}">
                    <a16:rowId xmlns:a16="http://schemas.microsoft.com/office/drawing/2014/main" val="2703130877"/>
                  </a:ext>
                </a:extLst>
              </a:tr>
            </a:tbl>
          </a:graphicData>
        </a:graphic>
      </p:graphicFrame>
      <p:sp>
        <p:nvSpPr>
          <p:cNvPr id="13" name="Line 7">
            <a:extLst>
              <a:ext uri="{FF2B5EF4-FFF2-40B4-BE49-F238E27FC236}">
                <a16:creationId xmlns:a16="http://schemas.microsoft.com/office/drawing/2014/main" id="{8ED1E16F-0B0A-8644-8A7E-BAD10EE830B3}"/>
              </a:ext>
            </a:extLst>
          </p:cNvPr>
          <p:cNvSpPr>
            <a:spLocks noChangeShapeType="1"/>
          </p:cNvSpPr>
          <p:nvPr/>
        </p:nvSpPr>
        <p:spPr bwMode="auto">
          <a:xfrm>
            <a:off x="5949387" y="4601497"/>
            <a:ext cx="12732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502766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176120-A469-2249-8F73-1104D08A8DC3}"/>
              </a:ext>
            </a:extLst>
          </p:cNvPr>
          <p:cNvSpPr>
            <a:spLocks noGrp="1"/>
          </p:cNvSpPr>
          <p:nvPr>
            <p:ph type="title"/>
          </p:nvPr>
        </p:nvSpPr>
        <p:spPr>
          <a:xfrm>
            <a:off x="643467" y="321734"/>
            <a:ext cx="10905066" cy="1135737"/>
          </a:xfrm>
        </p:spPr>
        <p:txBody>
          <a:bodyPr>
            <a:normAutofit/>
          </a:bodyPr>
          <a:lstStyle/>
          <a:p>
            <a:r>
              <a:rPr lang="en-US" sz="3600" dirty="0"/>
              <a:t>Data Collection</a:t>
            </a:r>
          </a:p>
        </p:txBody>
      </p:sp>
      <p:sp>
        <p:nvSpPr>
          <p:cNvPr id="3" name="Content Placeholder 2">
            <a:extLst>
              <a:ext uri="{FF2B5EF4-FFF2-40B4-BE49-F238E27FC236}">
                <a16:creationId xmlns:a16="http://schemas.microsoft.com/office/drawing/2014/main" id="{CCF09FE0-059A-9645-9673-2FBD9393F662}"/>
              </a:ext>
            </a:extLst>
          </p:cNvPr>
          <p:cNvSpPr>
            <a:spLocks noGrp="1"/>
          </p:cNvSpPr>
          <p:nvPr>
            <p:ph idx="1"/>
          </p:nvPr>
        </p:nvSpPr>
        <p:spPr>
          <a:xfrm>
            <a:off x="643469" y="1782981"/>
            <a:ext cx="4008384" cy="4393982"/>
          </a:xfrm>
        </p:spPr>
        <p:txBody>
          <a:bodyPr>
            <a:normAutofit/>
          </a:bodyPr>
          <a:lstStyle/>
          <a:p>
            <a:r>
              <a:rPr lang="en-US" sz="2000" dirty="0"/>
              <a:t>How did we collect</a:t>
            </a:r>
          </a:p>
          <a:p>
            <a:pPr lvl="1"/>
            <a:r>
              <a:rPr lang="en-US" sz="1600" dirty="0"/>
              <a:t>Collected AWS Cost History</a:t>
            </a:r>
          </a:p>
          <a:p>
            <a:pPr lvl="1"/>
            <a:r>
              <a:rPr lang="en-US" sz="1600" dirty="0"/>
              <a:t>Collected centrally in cost management system Cloud Health</a:t>
            </a:r>
            <a:endParaRPr lang="en-US" sz="2000" dirty="0"/>
          </a:p>
          <a:p>
            <a:pPr lvl="1"/>
            <a:r>
              <a:rPr lang="en-US" sz="1600" dirty="0"/>
              <a:t>Able to export the weekly cost summary from the cloud health system</a:t>
            </a:r>
            <a:endParaRPr lang="en-US" sz="2000" dirty="0"/>
          </a:p>
          <a:p>
            <a:r>
              <a:rPr lang="en-US" sz="2000" dirty="0"/>
              <a:t>What did we Collect</a:t>
            </a:r>
          </a:p>
          <a:p>
            <a:pPr lvl="1"/>
            <a:r>
              <a:rPr lang="en-US" sz="1600" dirty="0"/>
              <a:t>3 continuous and 2 discrete variables</a:t>
            </a:r>
          </a:p>
          <a:p>
            <a:pPr lvl="1"/>
            <a:r>
              <a:rPr lang="en-US" sz="1600" dirty="0"/>
              <a:t>Discrete: Team, Type of AWS Service </a:t>
            </a:r>
          </a:p>
          <a:p>
            <a:pPr lvl="1"/>
            <a:r>
              <a:rPr lang="en-US" sz="1600" dirty="0"/>
              <a:t>Continuous: Time, Service Cost, Utilization</a:t>
            </a:r>
          </a:p>
          <a:p>
            <a:endParaRPr lang="en-US" sz="2000" dirty="0"/>
          </a:p>
          <a:p>
            <a:endParaRPr lang="en-US" sz="2000" dirty="0"/>
          </a:p>
          <a:p>
            <a:endParaRPr lang="en-US" sz="2000"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FAAFAF5-964B-5340-8A5A-A2A654A95086}"/>
              </a:ext>
            </a:extLst>
          </p:cNvPr>
          <p:cNvPicPr>
            <a:picLocks noChangeAspect="1"/>
          </p:cNvPicPr>
          <p:nvPr/>
        </p:nvPicPr>
        <p:blipFill>
          <a:blip r:embed="rId2"/>
          <a:stretch>
            <a:fillRect/>
          </a:stretch>
        </p:blipFill>
        <p:spPr>
          <a:xfrm>
            <a:off x="5295320" y="1900368"/>
            <a:ext cx="6253212" cy="4127118"/>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24622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9AE0F4-8703-3649-96F3-B6B8751BE1B3}"/>
              </a:ext>
            </a:extLst>
          </p:cNvPr>
          <p:cNvSpPr>
            <a:spLocks noGrp="1"/>
          </p:cNvSpPr>
          <p:nvPr>
            <p:ph type="title"/>
          </p:nvPr>
        </p:nvSpPr>
        <p:spPr>
          <a:xfrm>
            <a:off x="643467" y="321734"/>
            <a:ext cx="10905066" cy="1135737"/>
          </a:xfrm>
        </p:spPr>
        <p:txBody>
          <a:bodyPr>
            <a:normAutofit/>
          </a:bodyPr>
          <a:lstStyle/>
          <a:p>
            <a:r>
              <a:rPr lang="en-US" sz="3600" dirty="0"/>
              <a:t>Baseline SQL</a:t>
            </a:r>
          </a:p>
        </p:txBody>
      </p:sp>
      <p:sp>
        <p:nvSpPr>
          <p:cNvPr id="21" name="Content Placeholder 7">
            <a:extLst>
              <a:ext uri="{FF2B5EF4-FFF2-40B4-BE49-F238E27FC236}">
                <a16:creationId xmlns:a16="http://schemas.microsoft.com/office/drawing/2014/main" id="{A77A8372-C370-4CF9-B163-F9015AC80C87}"/>
              </a:ext>
            </a:extLst>
          </p:cNvPr>
          <p:cNvSpPr>
            <a:spLocks noGrp="1"/>
          </p:cNvSpPr>
          <p:nvPr>
            <p:ph idx="1"/>
          </p:nvPr>
        </p:nvSpPr>
        <p:spPr>
          <a:xfrm>
            <a:off x="643469" y="1782981"/>
            <a:ext cx="4008384" cy="4393982"/>
          </a:xfrm>
        </p:spPr>
        <p:txBody>
          <a:bodyPr>
            <a:normAutofit/>
          </a:bodyPr>
          <a:lstStyle/>
          <a:p>
            <a:r>
              <a:rPr lang="en-US" sz="2000" dirty="0"/>
              <a:t>Determined the baseline for the process before any improvements began with the data collected for 15 weeks</a:t>
            </a:r>
          </a:p>
          <a:p>
            <a:r>
              <a:rPr lang="en-US" sz="2000" dirty="0"/>
              <a:t>Defect Definition</a:t>
            </a:r>
          </a:p>
          <a:p>
            <a:pPr lvl="1"/>
            <a:r>
              <a:rPr lang="en-US" sz="2000" dirty="0"/>
              <a:t>Weekly cost more than the allocated budget</a:t>
            </a:r>
          </a:p>
          <a:p>
            <a:r>
              <a:rPr lang="en-US" sz="2000" dirty="0"/>
              <a:t>SQL baseline</a:t>
            </a:r>
          </a:p>
          <a:p>
            <a:pPr lvl="1"/>
            <a:r>
              <a:rPr lang="en-US" sz="2000" dirty="0"/>
              <a:t>Between 0.8 and 0.9</a:t>
            </a:r>
          </a:p>
          <a:p>
            <a:endParaRPr lang="en-US" sz="2000" dirty="0"/>
          </a:p>
        </p:txBody>
      </p:sp>
      <p:grpSp>
        <p:nvGrpSpPr>
          <p:cNvPr id="31" name="Group 3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2" name="Isosceles Triangle 3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3B1D43C7-DC6E-FD45-A6CB-F5AD0B5E9F41}"/>
              </a:ext>
            </a:extLst>
          </p:cNvPr>
          <p:cNvPicPr>
            <a:picLocks noChangeAspect="1"/>
          </p:cNvPicPr>
          <p:nvPr/>
        </p:nvPicPr>
        <p:blipFill>
          <a:blip r:embed="rId2"/>
          <a:stretch>
            <a:fillRect/>
          </a:stretch>
        </p:blipFill>
        <p:spPr>
          <a:xfrm>
            <a:off x="5295320" y="2919324"/>
            <a:ext cx="6253212" cy="2089206"/>
          </a:xfrm>
          <a:prstGeom prst="rect">
            <a:avLst/>
          </a:prstGeom>
        </p:spPr>
      </p:pic>
      <p:grpSp>
        <p:nvGrpSpPr>
          <p:cNvPr id="35" name="Group 3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6" name="Rectangle 3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72318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5679F3-713D-3E47-B078-154B6AE9F861}"/>
              </a:ext>
            </a:extLst>
          </p:cNvPr>
          <p:cNvSpPr>
            <a:spLocks noGrp="1"/>
          </p:cNvSpPr>
          <p:nvPr>
            <p:ph type="title"/>
          </p:nvPr>
        </p:nvSpPr>
        <p:spPr>
          <a:xfrm>
            <a:off x="838200" y="556995"/>
            <a:ext cx="10515600" cy="1133693"/>
          </a:xfrm>
        </p:spPr>
        <p:txBody>
          <a:bodyPr>
            <a:normAutofit/>
          </a:bodyPr>
          <a:lstStyle/>
          <a:p>
            <a:r>
              <a:rPr lang="en-US" sz="5200"/>
              <a:t>Success Measure</a:t>
            </a:r>
          </a:p>
        </p:txBody>
      </p:sp>
      <p:graphicFrame>
        <p:nvGraphicFramePr>
          <p:cNvPr id="5" name="Content Placeholder 2">
            <a:extLst>
              <a:ext uri="{FF2B5EF4-FFF2-40B4-BE49-F238E27FC236}">
                <a16:creationId xmlns:a16="http://schemas.microsoft.com/office/drawing/2014/main" id="{9B7EC376-7FD2-4CE1-83A4-E8636799CB72}"/>
              </a:ext>
            </a:extLst>
          </p:cNvPr>
          <p:cNvGraphicFramePr>
            <a:graphicFrameLocks noGrp="1"/>
          </p:cNvGraphicFramePr>
          <p:nvPr>
            <p:ph idx="1"/>
            <p:extLst>
              <p:ext uri="{D42A27DB-BD31-4B8C-83A1-F6EECF244321}">
                <p14:modId xmlns:p14="http://schemas.microsoft.com/office/powerpoint/2010/main" val="9925017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9085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57FE5-F296-9442-A7A1-BE4B9C83C97C}"/>
              </a:ext>
            </a:extLst>
          </p:cNvPr>
          <p:cNvSpPr>
            <a:spLocks noGrp="1"/>
          </p:cNvSpPr>
          <p:nvPr>
            <p:ph type="title"/>
          </p:nvPr>
        </p:nvSpPr>
        <p:spPr>
          <a:xfrm>
            <a:off x="505691" y="689532"/>
            <a:ext cx="4576948" cy="1325563"/>
          </a:xfrm>
        </p:spPr>
        <p:txBody>
          <a:bodyPr/>
          <a:lstStyle/>
          <a:p>
            <a:r>
              <a:rPr lang="en-US"/>
              <a:t>Descriptive Stats</a:t>
            </a:r>
            <a:endParaRPr lang="en-US" dirty="0"/>
          </a:p>
        </p:txBody>
      </p:sp>
      <p:pic>
        <p:nvPicPr>
          <p:cNvPr id="5" name="Picture 4">
            <a:extLst>
              <a:ext uri="{FF2B5EF4-FFF2-40B4-BE49-F238E27FC236}">
                <a16:creationId xmlns:a16="http://schemas.microsoft.com/office/drawing/2014/main" id="{E959A96D-814A-A146-A7C1-46C65A3E7AF6}"/>
              </a:ext>
            </a:extLst>
          </p:cNvPr>
          <p:cNvPicPr>
            <a:picLocks noChangeAspect="1"/>
          </p:cNvPicPr>
          <p:nvPr/>
        </p:nvPicPr>
        <p:blipFill>
          <a:blip r:embed="rId2"/>
          <a:stretch>
            <a:fillRect/>
          </a:stretch>
        </p:blipFill>
        <p:spPr>
          <a:xfrm>
            <a:off x="118753" y="2494984"/>
            <a:ext cx="11954494" cy="4010212"/>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26905D27-AB91-2B4B-879D-ED791E961CEC}"/>
              </a:ext>
            </a:extLst>
          </p:cNvPr>
          <p:cNvSpPr txBox="1"/>
          <p:nvPr/>
        </p:nvSpPr>
        <p:spPr>
          <a:xfrm>
            <a:off x="5355771" y="890649"/>
            <a:ext cx="6650182" cy="923330"/>
          </a:xfrm>
          <a:prstGeom prst="rect">
            <a:avLst/>
          </a:prstGeom>
          <a:noFill/>
        </p:spPr>
        <p:txBody>
          <a:bodyPr wrap="square" rtlCol="0">
            <a:spAutoFit/>
          </a:bodyPr>
          <a:lstStyle/>
          <a:p>
            <a:pPr marL="285750" indent="-285750">
              <a:buFont typeface="Arial" panose="020B0604020202020204" pitchFamily="34" charset="0"/>
              <a:buChar char="•"/>
            </a:pPr>
            <a:r>
              <a:rPr lang="en-US"/>
              <a:t>Production Accounts consume more than Development Accounts</a:t>
            </a:r>
          </a:p>
          <a:p>
            <a:pPr marL="285750" indent="-285750">
              <a:buFont typeface="Arial" panose="020B0604020202020204" pitchFamily="34" charset="0"/>
              <a:buChar char="•"/>
            </a:pPr>
            <a:r>
              <a:rPr lang="en-US"/>
              <a:t>2/3rd of accounts are dormant or low use</a:t>
            </a:r>
          </a:p>
          <a:p>
            <a:pPr marL="285750" indent="-285750">
              <a:buFont typeface="Arial" panose="020B0604020202020204" pitchFamily="34" charset="0"/>
              <a:buChar char="•"/>
            </a:pPr>
            <a:r>
              <a:rPr lang="en-US"/>
              <a:t>Workday IT is our top consumer</a:t>
            </a:r>
            <a:endParaRPr lang="en-US" dirty="0"/>
          </a:p>
        </p:txBody>
      </p:sp>
    </p:spTree>
    <p:extLst>
      <p:ext uri="{BB962C8B-B14F-4D97-AF65-F5344CB8AC3E}">
        <p14:creationId xmlns:p14="http://schemas.microsoft.com/office/powerpoint/2010/main" val="808008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3">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8646961-8E87-4F49-B705-516625D3CB95}"/>
              </a:ext>
            </a:extLst>
          </p:cNvPr>
          <p:cNvSpPr>
            <a:spLocks noGrp="1"/>
          </p:cNvSpPr>
          <p:nvPr>
            <p:ph type="title"/>
          </p:nvPr>
        </p:nvSpPr>
        <p:spPr>
          <a:xfrm>
            <a:off x="50039" y="326035"/>
            <a:ext cx="6139895" cy="132873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Analysis - Pareto Chart</a:t>
            </a:r>
          </a:p>
        </p:txBody>
      </p:sp>
      <p:pic>
        <p:nvPicPr>
          <p:cNvPr id="8" name="Picture 7" descr="Chart&#10;&#10;Description automatically generated">
            <a:extLst>
              <a:ext uri="{FF2B5EF4-FFF2-40B4-BE49-F238E27FC236}">
                <a16:creationId xmlns:a16="http://schemas.microsoft.com/office/drawing/2014/main" id="{6C470E07-0D0B-0745-B7F7-7C2EE128F32B}"/>
              </a:ext>
            </a:extLst>
          </p:cNvPr>
          <p:cNvPicPr>
            <a:picLocks noChangeAspect="1"/>
          </p:cNvPicPr>
          <p:nvPr/>
        </p:nvPicPr>
        <p:blipFill rotWithShape="1">
          <a:blip r:embed="rId2"/>
          <a:srcRect t="3405" r="-2" b="6611"/>
          <a:stretch/>
        </p:blipFill>
        <p:spPr>
          <a:xfrm>
            <a:off x="198741" y="2410448"/>
            <a:ext cx="5803323" cy="3890357"/>
          </a:xfrm>
          <a:prstGeom prst="rect">
            <a:avLst/>
          </a:prstGeom>
        </p:spPr>
      </p:pic>
      <p:pic>
        <p:nvPicPr>
          <p:cNvPr id="5" name="Picture 4" descr="Chart&#10;&#10;Description automatically generated">
            <a:extLst>
              <a:ext uri="{FF2B5EF4-FFF2-40B4-BE49-F238E27FC236}">
                <a16:creationId xmlns:a16="http://schemas.microsoft.com/office/drawing/2014/main" id="{16BBEDCF-7177-E641-B741-96E502AA457A}"/>
              </a:ext>
            </a:extLst>
          </p:cNvPr>
          <p:cNvPicPr>
            <a:picLocks noChangeAspect="1"/>
          </p:cNvPicPr>
          <p:nvPr/>
        </p:nvPicPr>
        <p:blipFill rotWithShape="1">
          <a:blip r:embed="rId3"/>
          <a:srcRect r="28396" b="-1"/>
          <a:stretch/>
        </p:blipFill>
        <p:spPr>
          <a:xfrm>
            <a:off x="6189934" y="2410448"/>
            <a:ext cx="5803323" cy="3890357"/>
          </a:xfrm>
          <a:prstGeom prst="rect">
            <a:avLst/>
          </a:prstGeom>
        </p:spPr>
      </p:pic>
      <p:sp>
        <p:nvSpPr>
          <p:cNvPr id="15" name="Content Placeholder 47">
            <a:extLst>
              <a:ext uri="{FF2B5EF4-FFF2-40B4-BE49-F238E27FC236}">
                <a16:creationId xmlns:a16="http://schemas.microsoft.com/office/drawing/2014/main" id="{F7535ADA-EA00-D140-A89F-D019F3553D27}"/>
              </a:ext>
            </a:extLst>
          </p:cNvPr>
          <p:cNvSpPr>
            <a:spLocks noGrp="1"/>
          </p:cNvSpPr>
          <p:nvPr>
            <p:ph idx="1"/>
          </p:nvPr>
        </p:nvSpPr>
        <p:spPr>
          <a:xfrm>
            <a:off x="6239974" y="326035"/>
            <a:ext cx="5159825" cy="1674905"/>
          </a:xfrm>
        </p:spPr>
        <p:txBody>
          <a:bodyPr anchor="ctr">
            <a:normAutofit fontScale="92500" lnSpcReduction="20000"/>
          </a:bodyPr>
          <a:lstStyle/>
          <a:p>
            <a:r>
              <a:rPr lang="en-US" sz="2000" dirty="0"/>
              <a:t>Pareto Chart showed Workday IT and BI Accounts using most of the Cost, the expectation is  to uncover some optimization on them</a:t>
            </a:r>
          </a:p>
          <a:p>
            <a:r>
              <a:rPr lang="en-US" sz="2000" dirty="0"/>
              <a:t>Also, most of the cost comes from EC2 and Redshift, so we expect to uncover some optimization on their usage</a:t>
            </a:r>
          </a:p>
        </p:txBody>
      </p:sp>
    </p:spTree>
    <p:extLst>
      <p:ext uri="{BB962C8B-B14F-4D97-AF65-F5344CB8AC3E}">
        <p14:creationId xmlns:p14="http://schemas.microsoft.com/office/powerpoint/2010/main" val="65057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3A22A-E0F8-5B41-83F2-4ADB421D94AA}"/>
              </a:ext>
            </a:extLst>
          </p:cNvPr>
          <p:cNvSpPr>
            <a:spLocks noGrp="1"/>
          </p:cNvSpPr>
          <p:nvPr>
            <p:ph type="title"/>
          </p:nvPr>
        </p:nvSpPr>
        <p:spPr/>
        <p:txBody>
          <a:bodyPr/>
          <a:lstStyle/>
          <a:p>
            <a:r>
              <a:rPr lang="en-US" dirty="0"/>
              <a:t>Analysis – Box Plot</a:t>
            </a:r>
          </a:p>
        </p:txBody>
      </p:sp>
      <p:pic>
        <p:nvPicPr>
          <p:cNvPr id="6" name="Picture 5">
            <a:extLst>
              <a:ext uri="{FF2B5EF4-FFF2-40B4-BE49-F238E27FC236}">
                <a16:creationId xmlns:a16="http://schemas.microsoft.com/office/drawing/2014/main" id="{A3AF9E71-2FCF-2442-B85A-15F2041709B1}"/>
              </a:ext>
            </a:extLst>
          </p:cNvPr>
          <p:cNvPicPr>
            <a:picLocks noChangeAspect="1"/>
          </p:cNvPicPr>
          <p:nvPr/>
        </p:nvPicPr>
        <p:blipFill>
          <a:blip r:embed="rId2"/>
          <a:stretch>
            <a:fillRect/>
          </a:stretch>
        </p:blipFill>
        <p:spPr>
          <a:xfrm>
            <a:off x="412750" y="1492250"/>
            <a:ext cx="11366500" cy="3873500"/>
          </a:xfrm>
          <a:prstGeom prst="rect">
            <a:avLst/>
          </a:prstGeom>
        </p:spPr>
      </p:pic>
      <p:sp>
        <p:nvSpPr>
          <p:cNvPr id="3" name="TextBox 2">
            <a:extLst>
              <a:ext uri="{FF2B5EF4-FFF2-40B4-BE49-F238E27FC236}">
                <a16:creationId xmlns:a16="http://schemas.microsoft.com/office/drawing/2014/main" id="{636282E1-1C15-4B4B-A305-D8113A8BE4EB}"/>
              </a:ext>
            </a:extLst>
          </p:cNvPr>
          <p:cNvSpPr txBox="1"/>
          <p:nvPr/>
        </p:nvSpPr>
        <p:spPr>
          <a:xfrm>
            <a:off x="4178711" y="1881571"/>
            <a:ext cx="787563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 boxplots showed high variance in Nexus dev account and Bi Prod Account</a:t>
            </a:r>
          </a:p>
          <a:p>
            <a:pPr marL="742950" lvl="1" indent="-285750">
              <a:buFont typeface="Arial" panose="020B0604020202020204" pitchFamily="34" charset="0"/>
              <a:buChar char="•"/>
            </a:pPr>
            <a:r>
              <a:rPr lang="en-US" dirty="0"/>
              <a:t>Nexus dev was unexpected</a:t>
            </a:r>
          </a:p>
          <a:p>
            <a:pPr marL="285750" indent="-285750">
              <a:buFont typeface="Arial" panose="020B0604020202020204" pitchFamily="34" charset="0"/>
              <a:buChar char="•"/>
            </a:pPr>
            <a:r>
              <a:rPr lang="en-US" dirty="0"/>
              <a:t>On further investigation we identified a decommissioned system got accidentally activated in Nexus Dev</a:t>
            </a:r>
          </a:p>
          <a:p>
            <a:pPr marL="742950" lvl="1" indent="-285750">
              <a:buFont typeface="Arial" panose="020B0604020202020204" pitchFamily="34" charset="0"/>
              <a:buChar char="•"/>
            </a:pPr>
            <a:r>
              <a:rPr lang="en-US" dirty="0"/>
              <a:t>The box plot showed an unexpected source of cost in dev</a:t>
            </a:r>
          </a:p>
          <a:p>
            <a:pPr marL="742950" lvl="1" indent="-285750">
              <a:buFont typeface="Arial" panose="020B0604020202020204" pitchFamily="34" charset="0"/>
              <a:buChar char="•"/>
            </a:pPr>
            <a:r>
              <a:rPr lang="en-US" dirty="0"/>
              <a:t>Need to have a monitoring solution to check the end of life(EOL) systems</a:t>
            </a:r>
          </a:p>
        </p:txBody>
      </p:sp>
    </p:spTree>
    <p:extLst>
      <p:ext uri="{BB962C8B-B14F-4D97-AF65-F5344CB8AC3E}">
        <p14:creationId xmlns:p14="http://schemas.microsoft.com/office/powerpoint/2010/main" val="15592913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51159</TotalTime>
  <Words>1441</Words>
  <Application>Microsoft Macintosh PowerPoint</Application>
  <PresentationFormat>Widescreen</PresentationFormat>
  <Paragraphs>187</Paragraphs>
  <Slides>20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Narrow</vt:lpstr>
      <vt:lpstr>Biome</vt:lpstr>
      <vt:lpstr>Calibri</vt:lpstr>
      <vt:lpstr>Calibri Light</vt:lpstr>
      <vt:lpstr>Consolas</vt:lpstr>
      <vt:lpstr>GillSansMT</vt:lpstr>
      <vt:lpstr>Times New Roman</vt:lpstr>
      <vt:lpstr>Office Theme</vt:lpstr>
      <vt:lpstr>PowerPoint Presentation</vt:lpstr>
      <vt:lpstr>Current State Process</vt:lpstr>
      <vt:lpstr>Data Stratification Tree</vt:lpstr>
      <vt:lpstr>Data Collection</vt:lpstr>
      <vt:lpstr>Baseline SQL</vt:lpstr>
      <vt:lpstr>Success Measure</vt:lpstr>
      <vt:lpstr>Descriptive Stats</vt:lpstr>
      <vt:lpstr>Analysis - Pareto Chart</vt:lpstr>
      <vt:lpstr>Analysis – Box Plot</vt:lpstr>
      <vt:lpstr>Analysis -Cost Trend</vt:lpstr>
      <vt:lpstr>Analysis - Utilization Trend  of CPU by Compute Nodes</vt:lpstr>
      <vt:lpstr>Improve - Target State Process</vt:lpstr>
      <vt:lpstr>Improved Process SQL</vt:lpstr>
      <vt:lpstr>Improve - Hypothesis Testing - One Sample T test</vt:lpstr>
      <vt:lpstr>Control – IMR Control Chart  </vt:lpstr>
      <vt:lpstr>Control Chart without last sample</vt:lpstr>
      <vt:lpstr>Timeseries Analysis</vt:lpstr>
      <vt:lpstr>Sample Size</vt:lpstr>
      <vt:lpstr>Measurement Error</vt:lpstr>
      <vt:lpstr>What we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Tamilselvan Tamilmani</dc:creator>
  <cp:lastModifiedBy>Tamilselvan Tamilmani</cp:lastModifiedBy>
  <cp:revision>127</cp:revision>
  <dcterms:created xsi:type="dcterms:W3CDTF">2021-05-08T23:38:56Z</dcterms:created>
  <dcterms:modified xsi:type="dcterms:W3CDTF">2021-06-18T20:27:34Z</dcterms:modified>
</cp:coreProperties>
</file>